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2" r:id="rId4"/>
    <p:sldId id="261" r:id="rId5"/>
    <p:sldId id="265" r:id="rId6"/>
    <p:sldId id="264" r:id="rId7"/>
    <p:sldId id="266" r:id="rId8"/>
    <p:sldId id="267" r:id="rId9"/>
    <p:sldId id="268" r:id="rId10"/>
    <p:sldId id="277" r:id="rId11"/>
    <p:sldId id="285" r:id="rId12"/>
    <p:sldId id="278" r:id="rId13"/>
    <p:sldId id="271" r:id="rId14"/>
    <p:sldId id="274" r:id="rId15"/>
    <p:sldId id="272" r:id="rId16"/>
    <p:sldId id="273" r:id="rId17"/>
    <p:sldId id="276" r:id="rId18"/>
    <p:sldId id="279" r:id="rId19"/>
    <p:sldId id="282" r:id="rId20"/>
    <p:sldId id="280" r:id="rId21"/>
    <p:sldId id="281" r:id="rId22"/>
    <p:sldId id="270" r:id="rId23"/>
    <p:sldId id="284" r:id="rId24"/>
    <p:sldId id="283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7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3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1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1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3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E404-E697-4A32-9BF5-AEFEF61D0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36" r="-1" b="-1"/>
          <a:stretch/>
        </p:blipFill>
        <p:spPr>
          <a:xfrm>
            <a:off x="0" y="9535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827CCD-1C0D-4A59-902F-A3088D3A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04" y="1895475"/>
            <a:ext cx="10557795" cy="2647949"/>
          </a:xfrm>
        </p:spPr>
        <p:txBody>
          <a:bodyPr anchor="b">
            <a:normAutofit/>
          </a:bodyPr>
          <a:lstStyle/>
          <a:p>
            <a:pPr algn="l"/>
            <a:r>
              <a:rPr lang="it-IT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CONTABILITA’ al BILANCIO:</a:t>
            </a:r>
            <a:br>
              <a:rPr lang="it-IT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Introduzione all’Analisi del Bilancio d’Esercizio</a:t>
            </a:r>
            <a:endParaRPr lang="it-IT" sz="4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3EEABC-A7A1-4D7C-9456-CEA4BA881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1" y="5295901"/>
            <a:ext cx="5147960" cy="1304924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it-IT"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 RICCARDO </a:t>
            </a:r>
            <a:endParaRPr lang="it-IT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it-IT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della Commissione Studi «Bilancio e Principi Contabili»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803055-92CB-4A3B-AE11-56C7B228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22" y="5295900"/>
            <a:ext cx="2521014" cy="14573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53EEF6-1C66-4CEF-9AD8-A38610AA9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44" y="5295900"/>
            <a:ext cx="2521013" cy="14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scritture di rettifica 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Interessi su conti correnti bancari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Fatture da emettere e da ricevere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Premi attivi su acquisti e passivi su vendite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Ratei e risconti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Trattamento di Fine Rapporto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Ammortamento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Rimanenze di magazzino e variazione delle rimanenze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Svalutazione crediti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Accantonamenti per rischi ed oneri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Svalutazioni e rivalutazioni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Computo imposte d’esercizio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Tipologie </a:t>
            </a:r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Società: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SOGGETTI OBBLIGATI ALLA REDAZIONE DEL BILANCIO IN FORMATO 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SRL – SRLS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ahoma"/>
              </a:rPr>
              <a:t>SPA - SAPA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ahoma"/>
              </a:rPr>
              <a:t>COOPERATIVE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80765E-6430-447E-BDC3-264201F71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SOGGETTI </a:t>
            </a:r>
            <a:r>
              <a:rPr kumimoji="0" lang="it-IT" altLang="it-IT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NON</a:t>
            </a: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OBBLIGATI ALLA REDAZIONE DEL BILANCIO IN FORMATO UE</a:t>
            </a:r>
          </a:p>
          <a:p>
            <a:endParaRPr lang="it-IT" dirty="0"/>
          </a:p>
          <a:p>
            <a:endParaRPr lang="it-IT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SNC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DITTE INDIVIDUALI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D4E1FE6-256F-4EE3-8D50-9A7AD3C8B8C9}"/>
              </a:ext>
            </a:extLst>
          </p:cNvPr>
          <p:cNvSpPr/>
          <p:nvPr/>
        </p:nvSpPr>
        <p:spPr>
          <a:xfrm>
            <a:off x="3067050" y="2990850"/>
            <a:ext cx="542925" cy="752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6E1FB2-4306-4563-9C45-7321BBD1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15" y="2965637"/>
            <a:ext cx="57917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L’iter di Approvazione Bilancio d’Esercizio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Redazione del Progetto di Bilancio e deposito presso la sede</a:t>
            </a: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1100" kern="0" dirty="0">
              <a:solidFill>
                <a:srgbClr val="000000"/>
              </a:solidFill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</a:t>
            </a:r>
            <a:r>
              <a:rPr kumimoji="0" lang="it-IT" altLang="it-IT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convocazione dell’Assemblea dei Soci;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11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Approvazione del Bilancio;</a:t>
            </a:r>
            <a:r>
              <a:rPr kumimoji="0" lang="it-IT" altLang="it-IT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11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400" kern="0" baseline="0" dirty="0">
                <a:solidFill>
                  <a:srgbClr val="000000"/>
                </a:solidFill>
                <a:latin typeface="Tahoma"/>
              </a:rPr>
              <a:t>Deposito</a:t>
            </a: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 del Bilancio in CCIAA;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Bilancio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Contabile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d’esercizio Ordinario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Il Bilancio d’esercizio Abbreviato (e delle Micro-imprese)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di Liquidazione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Consolidato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Il Bilancio Intermedio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BF662-530F-45E4-88BA-E95BC34E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struttura dello Stato Patrimoniale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81A3C-59EE-4A6B-AE58-0B4CB8CA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it-IT" altLang="it-IT" sz="2000" b="1" kern="0" dirty="0">
                <a:solidFill>
                  <a:srgbClr val="000000"/>
                </a:solidFill>
                <a:latin typeface="Tahoma"/>
              </a:rPr>
              <a:t>ATTIVO FISSO</a:t>
            </a: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Immobilizzazioni Immateriali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Immobilizzazioni Materiali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Immobilizzazioni Finanziarie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ATTIVO CIRCOLANTE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Rimanenze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Liquidità Differita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Liquidità Immediata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AF2BF-1BB4-4830-A090-211EEAB29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PATRIMONIO NETTO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Capitale Sociale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ahoma"/>
              </a:rPr>
              <a:t>Riserve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Utile / Perdita dell’esercizio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endParaRPr lang="it-IT" altLang="it-IT" sz="2000" b="1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lang="it-IT" altLang="it-IT" sz="2000" b="1" kern="0" dirty="0">
                <a:solidFill>
                  <a:srgbClr val="000000"/>
                </a:solidFill>
                <a:latin typeface="Tahoma"/>
              </a:rPr>
              <a:t>DEBITI M/L TERMINE</a:t>
            </a:r>
            <a:endParaRPr kumimoji="0" lang="it-IT" altLang="it-IT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ahoma"/>
              </a:rPr>
              <a:t>Fondi e Debiti TFR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Mutui e Finanziamenti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Debiti esigibili OLTRE l’esercizio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DEBITI </a:t>
            </a:r>
            <a:r>
              <a:rPr lang="it-IT" altLang="it-IT" sz="2000" b="1" kern="0" dirty="0">
                <a:solidFill>
                  <a:srgbClr val="000000"/>
                </a:solidFill>
                <a:latin typeface="Tahoma"/>
              </a:rPr>
              <a:t>BREVE </a:t>
            </a: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TERMINE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Debiti esigibili ENTRO l’esercizio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6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Stato Patrimoniale	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6E09A83-444F-42FA-BC18-C9452772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974" y="1825625"/>
            <a:ext cx="5766051" cy="3859213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L’analisi dello Stato Patrimoniale	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D2919BF-B7C6-4C01-B020-D9FE647A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3"/>
            <a:ext cx="5157787" cy="823912"/>
          </a:xfrm>
        </p:spPr>
        <p:txBody>
          <a:bodyPr/>
          <a:lstStyle/>
          <a:p>
            <a:r>
              <a:rPr lang="it-IT" dirty="0"/>
              <a:t>ESEMPIO 1: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19C0A83-8FBF-498B-A547-4C7317758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6531" y="3236119"/>
            <a:ext cx="3943350" cy="2222500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62ED866-3E18-4D0E-B3D3-86067C8F9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ESEMPIO 2: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208B592-8BCD-4436-AE20-0C440E4E07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2119" y="3236119"/>
            <a:ext cx="3943350" cy="2222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Conto Economico	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9B6975B-F717-4A28-BBA3-A18685637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1400176"/>
            <a:ext cx="7934325" cy="448627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L’Analisi del Bilancio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RICLASSIFICAZIONE DEL BILANCIO</a:t>
            </a:r>
          </a:p>
          <a:p>
            <a:pPr mar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defRPr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indicatori: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SOLIDITA’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LIQUIDITA’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REDDITIVITA’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FINANZIARI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lang="it-IT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Codice della crisi d’impresa e dell’insolvenza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RIFERIMENTO NORMATIVO: 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ASPETTI FONDAMENTALI: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D. </a:t>
            </a:r>
            <a:r>
              <a:rPr lang="it-IT" dirty="0" err="1"/>
              <a:t>Lgs</a:t>
            </a:r>
            <a:r>
              <a:rPr lang="it-IT" dirty="0"/>
              <a:t>. 12.1.2019 n. 14 attuativo della L. 19.10.2017 n. 155 </a:t>
            </a:r>
          </a:p>
          <a:p>
            <a:r>
              <a:rPr lang="it-IT" dirty="0"/>
              <a:t>… «in continua evoluzione» …  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2600" dirty="0"/>
              <a:t>Emersione anticipata della crisi;</a:t>
            </a:r>
          </a:p>
          <a:p>
            <a:r>
              <a:rPr lang="it-IT" sz="2600" dirty="0"/>
              <a:t>Crisi, perdita di continuità aziendale e insolvenza;</a:t>
            </a:r>
          </a:p>
          <a:p>
            <a:r>
              <a:rPr lang="it-IT" sz="2600" dirty="0"/>
              <a:t>Aspetti organizzativi ed obblighi di attivazione immediata;</a:t>
            </a:r>
          </a:p>
          <a:p>
            <a:r>
              <a:rPr lang="it-IT" sz="2600" dirty="0"/>
              <a:t>Responsabilità degli organi sociali in caso di crisi;</a:t>
            </a:r>
          </a:p>
          <a:p>
            <a:r>
              <a:rPr lang="it-IT" sz="2600" dirty="0"/>
              <a:t>Le procedure di allerta e di composizione assistita della crisi;</a:t>
            </a:r>
          </a:p>
          <a:p>
            <a:r>
              <a:rPr lang="it-IT" sz="2600" dirty="0"/>
              <a:t>Le novità e le modifiche al Codice Civile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>
            <a:off x="4373880" y="2712720"/>
            <a:ext cx="1493520" cy="3243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23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Struttura del corso:</a:t>
            </a:r>
          </a:p>
          <a:p>
            <a:pPr marL="0" indent="0">
              <a:buNone/>
            </a:pP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Brevi cenni sulla contabilità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Bilancio d’esercizio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L’Analisi del Bilancio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Indicatori consigliati dal CNDCEC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PATRIMONIO</a:t>
            </a:r>
            <a:r>
              <a:rPr kumimoji="0" lang="it-IT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NETTO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CALCOLO DEL DSCR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INDICATORI: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ONERI FINANZIARI / RICAVI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 NETTO / DEBITI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ATTIVO BT / PASSIVO BT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/ ATTIVO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DEBITI PREV TRIB / ATTIVO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971B5A-7CC5-464E-BE79-DC8E958B6B90}"/>
              </a:ext>
            </a:extLst>
          </p:cNvPr>
          <p:cNvSpPr txBox="1"/>
          <p:nvPr/>
        </p:nvSpPr>
        <p:spPr>
          <a:xfrm>
            <a:off x="6387327" y="3097828"/>
            <a:ext cx="44577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!!  ATTENZIONE !!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NON VALGONO PER: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IMPRESE COSTITUITE DA MENO DI 2 ANNI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IMPRESE IN LIQUIDAZIONE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START UP INNOVATIVE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COOPERATIVE E CONSORZI</a:t>
            </a:r>
          </a:p>
        </p:txBody>
      </p:sp>
    </p:spTree>
    <p:extLst>
      <p:ext uri="{BB962C8B-B14F-4D97-AF65-F5344CB8AC3E}">
        <p14:creationId xmlns:p14="http://schemas.microsoft.com/office/powerpoint/2010/main" val="244556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Indici Soglia: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14A86EC-D9BE-4397-8080-2B0D99D93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985" y="1825625"/>
            <a:ext cx="6842030" cy="3859213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BF662-530F-45E4-88BA-E95BC34E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28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degli indicatori nell’accertamento dello stato della crisi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3D10616-39BF-4249-80AF-E2BD21A7E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997" y="1825625"/>
            <a:ext cx="7588006" cy="3859213"/>
          </a:xfrm>
        </p:spPr>
      </p:pic>
    </p:spTree>
    <p:extLst>
      <p:ext uri="{BB962C8B-B14F-4D97-AF65-F5344CB8AC3E}">
        <p14:creationId xmlns:p14="http://schemas.microsoft.com/office/powerpoint/2010/main" val="242516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L’Analisi della società CORSO LE.GAL. SRL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e la </a:t>
            </a: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Nota Integrativa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</a:t>
            </a: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a Relazione sulla Gestione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LE.GAL. SRL: Lo Stato Patrimoniale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A88DEB52-B5D5-4183-8C1D-5000AFB72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1350" y="1690688"/>
            <a:ext cx="5791200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Contabilità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Principi Contabili:</a:t>
            </a:r>
          </a:p>
          <a:p>
            <a:pPr marL="0" indent="0">
              <a:buNone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principi di ragioneria che rappresentano i processi aziendali e rendono comprensibili i complessi aspetti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it-IT" sz="1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Riconoscimento «in generale» </a:t>
            </a:r>
          </a:p>
          <a:p>
            <a:pPr marL="0" indent="0">
              <a:buNone/>
            </a:pP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regole tecnico-</a:t>
            </a:r>
            <a:r>
              <a:rPr kumimoji="0" lang="it-IT" altLang="it-IT" sz="26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ragioneristiche</a:t>
            </a:r>
            <a:r>
              <a:rPr kumimoji="0" lang="it-IT" altLang="it-IT" sz="2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finalizzate a contenere la </a:t>
            </a:r>
            <a:r>
              <a:rPr kumimoji="0" lang="it-IT" altLang="it-IT" sz="26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discerzionalità</a:t>
            </a:r>
            <a:r>
              <a:rPr kumimoji="0" lang="it-IT" altLang="it-IT" sz="2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Bilancio relativa alle valutazioni;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regole tecniche con funzione INTERPRETATIVA e INTEGRATIVE di LEGGE;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NAZIONALI o INTERNAZIONALI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1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postulati dei Principi Contabili (OIC 11)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Utilità del Bilancio: i destinatari e completezza dell’informazione;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Prevalenza della Sostanza sulla Forma;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Comprensibilità: Chiarezza;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Neutralità: Imparzialità;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Prudenza;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Periodicità;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Comparabilità;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Omogeneità;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Continuità: economica e dei criteri di valutazione;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Competenza;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Significatività: il COSTO come criterio base;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Verificabilità dell’informazione;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Completezza.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Principi fondamentali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Utilità: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“il bilancio d’esercizio deve essere predisposto in maniera da essere comprensibile al maggior numero di destinatari, i quali nell’attendibilità ed imparzialità dei dati in esso esposti trovano le informazioni per la comprensione delle decisioni aziendali”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Prudenza: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“profitti non realizzati non devono essere contabilizzati, mentre tutte le perdite, anche se non definitivamente realizzate, devono essere riflesse in bilancio”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Periodicità: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“il bilancio di esercizio si riferisce ad un periodo amministrativo (o esercizio) e non all’intera vita aziendale”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Competenza: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“Le operazioni e gli altri eventi aziendali devono essere rilevati contabilmente e devono essere attribuiti all’esercizio al quale tali operazioni di riferiscono e non a quello in cui si concretizzano i relativi movimenti di numerario”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it-IT" altLang="it-IT" sz="2400" kern="0" dirty="0">
                <a:solidFill>
                  <a:srgbClr val="000000"/>
                </a:solidFill>
                <a:latin typeface="Tahoma"/>
              </a:rPr>
              <a:t>Significatività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“Le informazioni in bilancio devono avere un effetto </a:t>
            </a:r>
            <a:r>
              <a:rPr lang="it-IT" altLang="it-IT" sz="1800" kern="0" dirty="0">
                <a:solidFill>
                  <a:srgbClr val="000000"/>
                </a:solidFill>
                <a:latin typeface="Tahoma"/>
              </a:rPr>
              <a:t>SIGNIFICATIVO e RILEVANTE. </a:t>
            </a: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 le valutazioni aziendali il criterio base è il COSTO”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Finalità: redigere il Bilancio d’Esercizio (OIC 12)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 bilancio d’esercizio deve mettere in evidenza tutte quelle informazioni complementari che sono necessarie per la comprensione dei dati. </a:t>
            </a:r>
            <a:b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Tali informazioni sono ricomprese nella </a:t>
            </a:r>
            <a:r>
              <a:rPr kumimoji="0" lang="it-IT" altLang="it-IT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nota integrativa che 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 la funzione esplicativa della simbologia contabile adottata.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Nota Integrativa è parte integrante del bilancio ed è l’elemento informativo di supporto che fornisce informazioni complementari di carattere patrimoniale, finanziario ed economico.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struttura aziendale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L’insieme ordinato degli elementi che compongono un’impresa e determinano la struttura.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lang="it-IT" altLang="it-IT" sz="2400" kern="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194E1D-FA67-4172-A883-BDEC0A1A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26" y="2649296"/>
            <a:ext cx="5535648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3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95F7-6477-4D0E-851A-518F1B4B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combinazioni economiche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89A7D-8B67-4384-BD37-77FB9CB5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Sono l’insieme di tutte le operazioni svolte dalle persone che operano nell’azienda per arrivare a produrre beni o servizi.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ottica contabile, sono organizzate in </a:t>
            </a:r>
            <a:r>
              <a:rPr kumimoji="0" lang="it-IT" altLang="it-IT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operazioni di GESTIONE</a:t>
            </a: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classificabili come segue: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CARATTERISTICA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PATRIMONIALE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FINANZIARIA 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TRIBUTARIA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STRAORDINARIA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ALTRE CLASSIFICAZIONI: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REDDITTUALE o MONETARIA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CORRENTE o NON CORRENTE</a:t>
            </a:r>
            <a:b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Gestione INTERNA o ESTERNA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CCAC52-9A3D-4444-ABF2-7EB6D072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77" y="5956520"/>
            <a:ext cx="31701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BF662-530F-45E4-88BA-E95BC34E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processi di Valutazione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81A3C-59EE-4A6B-AE58-0B4CB8CA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valutazione deve seguire un ordine logico strutturato: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it-IT" alt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Aziendale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Giuridica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Fiscale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AF2BF-1BB4-4830-A090-211EEAB29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lang="it-IT" altLang="it-IT" sz="2000" kern="0" dirty="0">
              <a:solidFill>
                <a:srgbClr val="000000"/>
              </a:solidFill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Processo di espressione di grandezze aziendali in termini monetari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Finalità: determinare un reddito di esercizio e il capitale di funzionamento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rappresentazione veritiera e corretta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Definire una metodologia di valutazione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Stime e congetture</a:t>
            </a:r>
          </a:p>
        </p:txBody>
      </p:sp>
    </p:spTree>
    <p:extLst>
      <p:ext uri="{BB962C8B-B14F-4D97-AF65-F5344CB8AC3E}">
        <p14:creationId xmlns:p14="http://schemas.microsoft.com/office/powerpoint/2010/main" val="332126155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D2441"/>
      </a:dk2>
      <a:lt2>
        <a:srgbClr val="E6E8E2"/>
      </a:lt2>
      <a:accent1>
        <a:srgbClr val="A696C6"/>
      </a:accent1>
      <a:accent2>
        <a:srgbClr val="7F85BA"/>
      </a:accent2>
      <a:accent3>
        <a:srgbClr val="8BA7C1"/>
      </a:accent3>
      <a:accent4>
        <a:srgbClr val="79AEB1"/>
      </a:accent4>
      <a:accent5>
        <a:srgbClr val="83AD9E"/>
      </a:accent5>
      <a:accent6>
        <a:srgbClr val="78AF85"/>
      </a:accent6>
      <a:hlink>
        <a:srgbClr val="788953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964</Words>
  <Application>Microsoft Office PowerPoint</Application>
  <PresentationFormat>Widescreen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Aharoni</vt:lpstr>
      <vt:lpstr>Arial</vt:lpstr>
      <vt:lpstr>Avenir Next LT Pro</vt:lpstr>
      <vt:lpstr>Berlin Sans FB</vt:lpstr>
      <vt:lpstr>Calibri</vt:lpstr>
      <vt:lpstr>Tahoma</vt:lpstr>
      <vt:lpstr>Wingdings</vt:lpstr>
      <vt:lpstr>ShapesVTI</vt:lpstr>
      <vt:lpstr>Dalla CONTABILITA’ al BILANCIO: Introduzione all’Analisi del Bilancio d’Esercizio</vt:lpstr>
      <vt:lpstr>Introduzione</vt:lpstr>
      <vt:lpstr>La Contabilità</vt:lpstr>
      <vt:lpstr>I postulati dei Principi Contabili (OIC 11)</vt:lpstr>
      <vt:lpstr>I Principi fondamentali</vt:lpstr>
      <vt:lpstr>La Finalità: redigere il Bilancio d’Esercizio (OIC 12)</vt:lpstr>
      <vt:lpstr>La struttura aziendale</vt:lpstr>
      <vt:lpstr>Le combinazioni economiche</vt:lpstr>
      <vt:lpstr>I processi di Valutazione</vt:lpstr>
      <vt:lpstr>Le scritture di rettifica  </vt:lpstr>
      <vt:lpstr>Tipologie di Società: </vt:lpstr>
      <vt:lpstr>L’iter di Approvazione Bilancio d’Esercizio </vt:lpstr>
      <vt:lpstr>Il Bilancio</vt:lpstr>
      <vt:lpstr>La struttura dello Stato Patrimoniale</vt:lpstr>
      <vt:lpstr>Lo Stato Patrimoniale </vt:lpstr>
      <vt:lpstr>L’analisi dello Stato Patrimoniale </vt:lpstr>
      <vt:lpstr>Il Conto Economico </vt:lpstr>
      <vt:lpstr>L’Analisi del Bilancio </vt:lpstr>
      <vt:lpstr>Codice della crisi d’impresa e dell’insolvenza</vt:lpstr>
      <vt:lpstr>Indicatori consigliati dal CNDCEC</vt:lpstr>
      <vt:lpstr>Gli Indici Soglia:</vt:lpstr>
      <vt:lpstr>Quadro degli indicatori nell’accertamento dello stato della crisi </vt:lpstr>
      <vt:lpstr>L’Analisi della società CORSO LE.GAL. SRL</vt:lpstr>
      <vt:lpstr>CORSO LE.GAL. SRL: Lo Stato Patrimoniale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CONTABILITA’ al BILANCIO: Introduzione alla lettura del Bilancio d’Esercizio</dc:title>
  <dc:creator>user</dc:creator>
  <cp:lastModifiedBy>user</cp:lastModifiedBy>
  <cp:revision>36</cp:revision>
  <dcterms:created xsi:type="dcterms:W3CDTF">2020-10-05T20:39:49Z</dcterms:created>
  <dcterms:modified xsi:type="dcterms:W3CDTF">2020-10-12T14:48:48Z</dcterms:modified>
</cp:coreProperties>
</file>