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2"/>
  </p:handoutMasterIdLst>
  <p:sldIdLst>
    <p:sldId id="262" r:id="rId3"/>
    <p:sldId id="328" r:id="rId4"/>
    <p:sldId id="296" r:id="rId5"/>
    <p:sldId id="371" r:id="rId6"/>
    <p:sldId id="301" r:id="rId7"/>
    <p:sldId id="390" r:id="rId8"/>
    <p:sldId id="388" r:id="rId9"/>
    <p:sldId id="369" r:id="rId10"/>
    <p:sldId id="389" r:id="rId11"/>
    <p:sldId id="387" r:id="rId12"/>
    <p:sldId id="372" r:id="rId13"/>
    <p:sldId id="373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03" r:id="rId27"/>
    <p:sldId id="312" r:id="rId28"/>
    <p:sldId id="313" r:id="rId29"/>
    <p:sldId id="314" r:id="rId30"/>
    <p:sldId id="311" r:id="rId31"/>
  </p:sldIdLst>
  <p:sldSz cx="9144000" cy="6858000" type="screen4x3"/>
  <p:notesSz cx="9947275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DE0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5826E-CBC0-483E-BE1E-EBC514CFFC8E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34487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BE6F-C2A2-46A9-9259-09506CC49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35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1-14C4-4845-A39F-9E7DDCA8FA4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7DB4-6D4E-4E6D-B1C5-F34A57358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05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1-14C4-4845-A39F-9E7DDCA8FA4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7DB4-6D4E-4E6D-B1C5-F34A57358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38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1-14C4-4845-A39F-9E7DDCA8FA4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7DB4-6D4E-4E6D-B1C5-F34A57358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233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08E4-031B-409E-A1FF-8B04F80D5FE6}" type="datetime2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mercoledì 12 giugno 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4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B65-2AE5-43C9-9268-2020035B2EDD}" type="datetime2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mercoledì 12 giugno 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01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CEB-8E3C-4EBD-AC73-EBE3C307C481}" type="datetime2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mercoledì 12 giugno 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3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2D7E-5826-4ECB-9887-4CF5906EEB4D}" type="datetime2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mercoledì 12 giugno 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0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1AB3-D26E-4D3C-A0E5-F4C7AAEA2B75}" type="datetime2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mercoledì 12 giugno 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86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F2-AA93-4CC7-8A46-D817E62A0113}" type="datetime2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mercoledì 12 giugno 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85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D12C-697E-4F78-A87F-FAAE1FAF3A44}" type="datetime2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mercoledì 12 giugno 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17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9472-5352-4896-81D2-EA80740E369C}" type="datetime2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mercoledì 12 giugno 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1-14C4-4845-A39F-9E7DDCA8FA4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7DB4-6D4E-4E6D-B1C5-F34A57358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8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194-C6DD-4346-B2DF-4BA07BFE8AD8}" type="datetime2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mercoledì 12 giugno 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66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8876-FCED-4632-8248-B55CB7D54431}" type="datetime2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mercoledì 12 giugno 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58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72B-2BC4-4324-B8B4-F628E4ED2605}" type="datetime2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mercoledì 12 giugno 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1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1-14C4-4845-A39F-9E7DDCA8FA4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7DB4-6D4E-4E6D-B1C5-F34A57358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11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1-14C4-4845-A39F-9E7DDCA8FA4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7DB4-6D4E-4E6D-B1C5-F34A57358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28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1-14C4-4845-A39F-9E7DDCA8FA4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7DB4-6D4E-4E6D-B1C5-F34A57358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75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1-14C4-4845-A39F-9E7DDCA8FA4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7DB4-6D4E-4E6D-B1C5-F34A57358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97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1-14C4-4845-A39F-9E7DDCA8FA4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7DB4-6D4E-4E6D-B1C5-F34A57358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10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1-14C4-4845-A39F-9E7DDCA8FA4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7DB4-6D4E-4E6D-B1C5-F34A57358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8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1-14C4-4845-A39F-9E7DDCA8FA4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7DB4-6D4E-4E6D-B1C5-F34A57358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43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77000" r="-4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0A021-14C4-4845-A39F-9E7DDCA8FA44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7DB4-6D4E-4E6D-B1C5-F34A57358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B6148-BD8E-48EF-9FC7-B49B8221340A}" type="datetime2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mercoledì 12 giugno 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6300192" y="0"/>
            <a:ext cx="284380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6"/>
          <p:cNvSpPr txBox="1"/>
          <p:nvPr/>
        </p:nvSpPr>
        <p:spPr>
          <a:xfrm>
            <a:off x="362760" y="551723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Sara </a:t>
            </a:r>
            <a:r>
              <a:rPr lang="it-IT" b="1" dirty="0" smtClean="0"/>
              <a:t>Acerbi</a:t>
            </a:r>
          </a:p>
          <a:p>
            <a:r>
              <a:rPr lang="it-IT" dirty="0" err="1" smtClean="0"/>
              <a:t>Assimpredil</a:t>
            </a:r>
            <a:r>
              <a:rPr lang="it-IT" dirty="0" smtClean="0"/>
              <a:t> Ance - Area </a:t>
            </a:r>
            <a:r>
              <a:rPr lang="it-IT" dirty="0"/>
              <a:t>Legale Contratti Lavoro</a:t>
            </a:r>
          </a:p>
          <a:p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20" name="Segnaposto data 3"/>
          <p:cNvSpPr>
            <a:spLocks noGrp="1"/>
          </p:cNvSpPr>
          <p:nvPr/>
        </p:nvSpPr>
        <p:spPr>
          <a:xfrm>
            <a:off x="6300193" y="548680"/>
            <a:ext cx="284380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martedì, 18 giugno 2019</a:t>
            </a:r>
          </a:p>
        </p:txBody>
      </p:sp>
      <p:sp>
        <p:nvSpPr>
          <p:cNvPr id="4" name="Rettangolo 3"/>
          <p:cNvSpPr/>
          <p:nvPr/>
        </p:nvSpPr>
        <p:spPr>
          <a:xfrm>
            <a:off x="1" y="1948190"/>
            <a:ext cx="7884368" cy="2344906"/>
          </a:xfrm>
          <a:prstGeom prst="rect">
            <a:avLst/>
          </a:prstGeom>
          <a:gradFill flip="none" rotWithShape="1">
            <a:gsLst>
              <a:gs pos="10000">
                <a:schemeClr val="accent2"/>
              </a:gs>
              <a:gs pos="29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0" y="2698516"/>
            <a:ext cx="7884370" cy="658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spc="3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it-IT" sz="3200" b="1" spc="3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pratico</a:t>
            </a:r>
          </a:p>
          <a:p>
            <a:pPr algn="ctr"/>
            <a:r>
              <a:rPr lang="it-IT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</a:t>
            </a:r>
            <a:r>
              <a:rPr lang="it-IT" sz="32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Assimpredil</a:t>
            </a:r>
            <a:r>
              <a:rPr lang="it-IT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Ance: l’adeguamento </a:t>
            </a:r>
            <a:r>
              <a:rPr lang="it-IT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dell’associazione</a:t>
            </a:r>
          </a:p>
          <a:p>
            <a:pPr algn="ctr"/>
            <a:r>
              <a:rPr lang="it-IT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delle imprese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7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1154873"/>
            <a:ext cx="8373616" cy="566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200" b="1" u="sng" dirty="0"/>
              <a:t>GENNAIO 2018</a:t>
            </a:r>
            <a:endParaRPr lang="it-IT" sz="1200" dirty="0"/>
          </a:p>
          <a:p>
            <a:pPr marL="0" indent="0">
              <a:buNone/>
            </a:pPr>
            <a:r>
              <a:rPr lang="it-IT" sz="1200" dirty="0" smtClean="0"/>
              <a:t>Incontro </a:t>
            </a:r>
            <a:r>
              <a:rPr lang="it-IT" sz="1200" dirty="0"/>
              <a:t>formativo - Privacy: il Regolamento UE 2016/679 dalla teoria alla pratica (Milano, 30/01/2018)</a:t>
            </a:r>
          </a:p>
          <a:p>
            <a:pPr marL="0" indent="0">
              <a:buNone/>
            </a:pPr>
            <a:r>
              <a:rPr lang="it-IT" sz="1200" b="1" u="sng" dirty="0" smtClean="0"/>
              <a:t>MARZO </a:t>
            </a:r>
            <a:r>
              <a:rPr lang="it-IT" sz="1200" b="1" u="sng" dirty="0"/>
              <a:t>2018</a:t>
            </a:r>
            <a:endParaRPr lang="it-IT" sz="1200" dirty="0"/>
          </a:p>
          <a:p>
            <a:pPr marL="0" lvl="0" indent="0">
              <a:buNone/>
            </a:pPr>
            <a:r>
              <a:rPr lang="it-IT" sz="1200" dirty="0" smtClean="0"/>
              <a:t>Incontro </a:t>
            </a:r>
            <a:r>
              <a:rPr lang="it-IT" sz="1200" dirty="0"/>
              <a:t>informativo - Privacy: il Regolamento UE 2016/679 dalla teoria alla pratica (Legnano, 14/03/2018)</a:t>
            </a:r>
          </a:p>
          <a:p>
            <a:pPr marL="0" lvl="0" indent="0">
              <a:buNone/>
            </a:pPr>
            <a:r>
              <a:rPr lang="it-IT" sz="1200" dirty="0" smtClean="0"/>
              <a:t>Incontro </a:t>
            </a:r>
            <a:r>
              <a:rPr lang="it-IT" sz="1200" dirty="0"/>
              <a:t>informativo - Privacy: il Regolamento UE 2016/679 dalla teoria alla pratica (Monza, 23/03/2018)</a:t>
            </a:r>
          </a:p>
          <a:p>
            <a:pPr marL="0" lvl="0" indent="0">
              <a:buNone/>
            </a:pPr>
            <a:r>
              <a:rPr lang="it-IT" sz="1200" dirty="0"/>
              <a:t>Incontro informativo - Privacy: il Regolamento UE 2016/679 dalla teoria alla pratica (Lodi, 27/03/2018)</a:t>
            </a:r>
          </a:p>
          <a:p>
            <a:pPr marL="0" indent="0">
              <a:buNone/>
            </a:pPr>
            <a:r>
              <a:rPr lang="it-IT" sz="1200" b="1" u="sng" dirty="0" smtClean="0"/>
              <a:t>MAGGIO </a:t>
            </a:r>
            <a:r>
              <a:rPr lang="it-IT" sz="1200" b="1" u="sng" dirty="0"/>
              <a:t>2018</a:t>
            </a:r>
            <a:endParaRPr lang="it-IT" sz="1200" dirty="0"/>
          </a:p>
          <a:p>
            <a:pPr marL="0" indent="0">
              <a:buNone/>
            </a:pPr>
            <a:r>
              <a:rPr lang="it-IT" sz="1200" dirty="0" smtClean="0"/>
              <a:t>Convegno </a:t>
            </a:r>
            <a:r>
              <a:rPr lang="it-IT" sz="1200" dirty="0"/>
              <a:t>- L’Europa e la privacy: modelli organizzativi di impresa tra regole e mercato dopo il caso </a:t>
            </a:r>
            <a:r>
              <a:rPr lang="it-IT" sz="1200" dirty="0" err="1"/>
              <a:t>facebook</a:t>
            </a:r>
            <a:r>
              <a:rPr lang="it-IT" sz="1200" dirty="0"/>
              <a:t> (Milano, 17/05/2018)</a:t>
            </a:r>
          </a:p>
          <a:p>
            <a:pPr marL="0" indent="0">
              <a:buNone/>
            </a:pPr>
            <a:r>
              <a:rPr lang="it-IT" sz="1200" b="1" u="sng" dirty="0" smtClean="0"/>
              <a:t>GIUGNO </a:t>
            </a:r>
            <a:r>
              <a:rPr lang="it-IT" sz="1200" b="1" u="sng" dirty="0"/>
              <a:t>2018</a:t>
            </a:r>
            <a:endParaRPr lang="it-IT" sz="1200" dirty="0"/>
          </a:p>
          <a:p>
            <a:pPr marL="0" lvl="0" indent="0">
              <a:buNone/>
            </a:pPr>
            <a:r>
              <a:rPr lang="it-IT" sz="1200" dirty="0" smtClean="0"/>
              <a:t>Workshop </a:t>
            </a:r>
            <a:r>
              <a:rPr lang="it-IT" sz="1200" dirty="0"/>
              <a:t>- Registri dei trattamenti: compi insieme a noi un passo importante nell’adeguamento alla nuova privacy GDPR (Milano, 22/06/2018)</a:t>
            </a:r>
          </a:p>
          <a:p>
            <a:pPr marL="0" indent="0">
              <a:buNone/>
            </a:pPr>
            <a:r>
              <a:rPr lang="it-IT" sz="1200" b="1" u="sng" dirty="0" smtClean="0"/>
              <a:t>LUGLIO 2018</a:t>
            </a:r>
            <a:endParaRPr lang="it-IT" sz="1200" dirty="0"/>
          </a:p>
          <a:p>
            <a:pPr marL="0" lvl="0" indent="0">
              <a:buNone/>
            </a:pPr>
            <a:r>
              <a:rPr lang="it-IT" sz="1200" dirty="0"/>
              <a:t>Workshop - Informativa Privacy: come redigerla in modo conforme al GDPR (Milano, 16/07/2018)</a:t>
            </a:r>
          </a:p>
          <a:p>
            <a:pPr marL="0" lvl="0" indent="0">
              <a:buNone/>
            </a:pPr>
            <a:r>
              <a:rPr lang="it-IT" sz="1200" dirty="0"/>
              <a:t>Workshop - GDPR Monza: come redigere i registri dei trattamenti e le informative in modo conforme alle nuove norme sulla Privacy (Monza, 18/07/2018)</a:t>
            </a:r>
          </a:p>
          <a:p>
            <a:pPr marL="0" indent="0">
              <a:buNone/>
            </a:pPr>
            <a:r>
              <a:rPr lang="it-IT" sz="1200" b="1" u="sng" dirty="0" smtClean="0"/>
              <a:t>OTTOBRE </a:t>
            </a:r>
            <a:r>
              <a:rPr lang="it-IT" sz="1200" b="1" u="sng" dirty="0"/>
              <a:t>2018</a:t>
            </a:r>
            <a:endParaRPr lang="it-IT" sz="1200" dirty="0"/>
          </a:p>
          <a:p>
            <a:pPr marL="0" lvl="0" indent="0">
              <a:buNone/>
            </a:pPr>
            <a:r>
              <a:rPr lang="it-IT" sz="1200" dirty="0" smtClean="0"/>
              <a:t>Workshop </a:t>
            </a:r>
            <a:r>
              <a:rPr lang="it-IT" sz="1200" dirty="0"/>
              <a:t>- GDPR: Quali le figure coinvolte e i principali adempimenti a carico delle imprese (Lodi, 19/10/2018)</a:t>
            </a:r>
          </a:p>
          <a:p>
            <a:pPr marL="0" indent="0">
              <a:buNone/>
            </a:pPr>
            <a:r>
              <a:rPr lang="it-IT" sz="1200" b="1" u="sng" dirty="0" smtClean="0"/>
              <a:t>NOVEMBRE </a:t>
            </a:r>
            <a:r>
              <a:rPr lang="it-IT" sz="1200" b="1" u="sng" dirty="0"/>
              <a:t>2018</a:t>
            </a:r>
            <a:endParaRPr lang="it-IT" sz="1200" dirty="0"/>
          </a:p>
          <a:p>
            <a:pPr marL="0" lvl="0" indent="0">
              <a:buNone/>
            </a:pPr>
            <a:r>
              <a:rPr lang="it-IT" sz="1200" dirty="0" smtClean="0"/>
              <a:t>Workshop </a:t>
            </a:r>
            <a:r>
              <a:rPr lang="it-IT" sz="1200" dirty="0"/>
              <a:t>- Privacy GDPR: l’analisi del rischio e la gestione degli strumenti informatici (Milano, 09/11/2018)</a:t>
            </a:r>
          </a:p>
          <a:p>
            <a:pPr marL="0" indent="0">
              <a:buNone/>
            </a:pPr>
            <a:r>
              <a:rPr lang="it-IT" sz="1200" b="1" u="sng" dirty="0" smtClean="0"/>
              <a:t>MARZO </a:t>
            </a:r>
            <a:r>
              <a:rPr lang="it-IT" sz="1200" b="1" u="sng" dirty="0"/>
              <a:t>2019</a:t>
            </a:r>
            <a:endParaRPr lang="it-IT" sz="1200" dirty="0"/>
          </a:p>
          <a:p>
            <a:pPr marL="0" indent="0">
              <a:buNone/>
            </a:pPr>
            <a:r>
              <a:rPr lang="it-IT" sz="1200" dirty="0"/>
              <a:t>Incontro - Privacy: cosa deve fare l’impresa per essere adeguata al GDPR (Milano, 6/03/2019)</a:t>
            </a:r>
          </a:p>
          <a:p>
            <a:pPr marL="0" indent="0">
              <a:buNone/>
            </a:pPr>
            <a:r>
              <a:rPr lang="it-IT" sz="1200" b="1" u="sng" dirty="0" smtClean="0"/>
              <a:t>APRILE </a:t>
            </a:r>
            <a:r>
              <a:rPr lang="it-IT" sz="1200" b="1" u="sng" dirty="0"/>
              <a:t>2019</a:t>
            </a:r>
            <a:endParaRPr lang="it-IT" sz="1200" dirty="0"/>
          </a:p>
          <a:p>
            <a:pPr marL="0" lvl="0" indent="0">
              <a:buNone/>
            </a:pPr>
            <a:r>
              <a:rPr lang="it-IT" sz="1200" dirty="0" smtClean="0"/>
              <a:t>Incontro </a:t>
            </a:r>
            <a:r>
              <a:rPr lang="it-IT" sz="1200" dirty="0"/>
              <a:t>- Modello 231 e rating di legalità: quali opportunità per le imprese edili operanti nel settore dei Lavori Pubblici (Milano, 12/04/2019)</a:t>
            </a:r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Gli incontri per le Associate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3114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99392"/>
            <a:ext cx="9252520" cy="6957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33"/>
          <a:stretch/>
        </p:blipFill>
        <p:spPr>
          <a:xfrm>
            <a:off x="1979712" y="-1074116"/>
            <a:ext cx="8495323" cy="864096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-108520" y="-115218"/>
            <a:ext cx="9252520" cy="6973218"/>
          </a:xfrm>
          <a:prstGeom prst="rect">
            <a:avLst/>
          </a:prstGeom>
          <a:solidFill>
            <a:schemeClr val="tx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32656"/>
            <a:ext cx="3650601" cy="1152128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17448" y="4648200"/>
            <a:ext cx="8819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GDPR: COSA DEVE FARE L’IMPRESA?</a:t>
            </a:r>
            <a:endParaRPr lang="it-IT" sz="40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17448" y="6237312"/>
            <a:ext cx="847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kern="900" spc="-8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Assimpredil Ance </a:t>
            </a:r>
            <a:r>
              <a:rPr lang="it-IT" sz="2000" b="1" kern="900" spc="-8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25 maggio 2018</a:t>
            </a:r>
            <a:endParaRPr lang="it-IT" sz="2000" b="1" kern="900" spc="-8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 rot="20470001">
            <a:off x="673089" y="1798344"/>
            <a:ext cx="3156479" cy="193899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ESEMPIO di attività per le associate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4677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00FF"/>
                </a:solidFill>
              </a:rPr>
              <a:t>Si applica anche a me?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 smtClean="0"/>
              <a:t>Sì!</a:t>
            </a:r>
          </a:p>
          <a:p>
            <a:pPr marL="0" indent="0">
              <a:buNone/>
            </a:pPr>
            <a:r>
              <a:rPr lang="it-IT" dirty="0" smtClean="0"/>
              <a:t>Il GDPR ha ad oggetto la protezione delle persone fisiche con riguardo al trattamento dei dati personali.</a:t>
            </a:r>
          </a:p>
          <a:p>
            <a:pPr marL="0" indent="0">
              <a:buNone/>
            </a:pPr>
            <a:r>
              <a:rPr lang="it-IT" dirty="0" smtClean="0"/>
              <a:t>Se l’impresa tratta dati personali (es. dipendenti, clienti, fornitori), ricade nell’ambito di applicabilità del Regolamento ed è tenuta a dargli applicazione, </a:t>
            </a:r>
            <a:r>
              <a:rPr lang="it-IT" dirty="0" smtClean="0">
                <a:solidFill>
                  <a:srgbClr val="FF0000"/>
                </a:solidFill>
              </a:rPr>
              <a:t>indipendentemente dalla dimensione aziendale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Cosa devo fare?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Individuare i soggetti</a:t>
            </a: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Titolare del trattamento</a:t>
            </a:r>
            <a:r>
              <a:rPr lang="it-IT" dirty="0" smtClean="0"/>
              <a:t>: è sempre l’impresa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Responsabile del trattamento</a:t>
            </a:r>
            <a:r>
              <a:rPr lang="it-IT" dirty="0" smtClean="0"/>
              <a:t>: </a:t>
            </a:r>
            <a:r>
              <a:rPr lang="it-IT" dirty="0"/>
              <a:t>è</a:t>
            </a:r>
            <a:r>
              <a:rPr lang="it-IT" dirty="0" smtClean="0"/>
              <a:t> colui che tratta i dati personali per conto del Titolare del trattamento (es. commercialista, studio paghe</a:t>
            </a:r>
            <a:r>
              <a:rPr lang="it-IT" smtClean="0"/>
              <a:t>, consulente del lavoro, </a:t>
            </a:r>
            <a:r>
              <a:rPr lang="it-IT" dirty="0" err="1" smtClean="0"/>
              <a:t>ecc</a:t>
            </a:r>
            <a:r>
              <a:rPr lang="it-IT" dirty="0" smtClean="0"/>
              <a:t>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Cosa devo fare?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Mappare il dato</a:t>
            </a:r>
          </a:p>
          <a:p>
            <a:pPr marL="0" indent="0">
              <a:buNone/>
            </a:pPr>
            <a:r>
              <a:rPr lang="it-IT" dirty="0" smtClean="0"/>
              <a:t>L’impresa deve prendere consapevolezza dei dati personali che tratta nel contesto aziendale.</a:t>
            </a:r>
          </a:p>
          <a:p>
            <a:pPr marL="0" indent="0">
              <a:buNone/>
            </a:pPr>
            <a:endParaRPr lang="it-IT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Si consiglia </a:t>
            </a:r>
            <a:r>
              <a:rPr lang="it-IT" i="1" dirty="0" smtClean="0"/>
              <a:t>in proposito di redigere il Registro dei trattamenti, un documento che consente di mappare il flusso di dati in capo al titolare ed al responsabile del trattamento. </a:t>
            </a:r>
            <a:endParaRPr lang="it-IT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Cosa devo fare?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Valutare il rischio</a:t>
            </a:r>
          </a:p>
          <a:p>
            <a:pPr marL="0" indent="0">
              <a:buNone/>
            </a:pPr>
            <a:r>
              <a:rPr lang="it-IT" dirty="0" smtClean="0"/>
              <a:t>L’impresa deve valutare il rischio connesso ai dati personali che gestisce ed adottare le misure di sicurezza idonee per evitare tali rischi, sulla base del principio di «</a:t>
            </a:r>
            <a:r>
              <a:rPr lang="it-IT" dirty="0" err="1" smtClean="0"/>
              <a:t>accountability</a:t>
            </a:r>
            <a:r>
              <a:rPr lang="it-IT" dirty="0" smtClean="0"/>
              <a:t>».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In concreto, cosa devo fare?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Aggiornare l’informativa (dipendenti, clienti, fornitori)</a:t>
            </a:r>
          </a:p>
          <a:p>
            <a:r>
              <a:rPr lang="it-IT" dirty="0" smtClean="0"/>
              <a:t>Adeguare la documentazione (clausole contrattuali e </a:t>
            </a:r>
            <a:r>
              <a:rPr lang="it-IT" dirty="0" err="1" smtClean="0"/>
              <a:t>disclaimer</a:t>
            </a:r>
            <a:r>
              <a:rPr lang="it-IT" dirty="0" smtClean="0"/>
              <a:t> privacy del sito web, se presente)</a:t>
            </a:r>
          </a:p>
          <a:p>
            <a:r>
              <a:rPr lang="it-IT" dirty="0" smtClean="0"/>
              <a:t>Redigere il Registro dei trattamenti</a:t>
            </a:r>
          </a:p>
          <a:p>
            <a:r>
              <a:rPr lang="it-IT" dirty="0" smtClean="0"/>
              <a:t>Procedimentalizzare le misure di sicurezza sulla privacy aziendale (Policy Privacy e modello Privacy)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Cosa rischio?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/>
              <a:t>Sanzioni elevate</a:t>
            </a:r>
          </a:p>
          <a:p>
            <a:pPr marL="0" indent="0">
              <a:buNone/>
            </a:pPr>
            <a:r>
              <a:rPr lang="it-IT" dirty="0" smtClean="0"/>
              <a:t>Sono previste sanzioni amministrative </a:t>
            </a:r>
            <a:r>
              <a:rPr lang="it-IT" dirty="0"/>
              <a:t>che possono arrivare fino a 10 milioni di euro o al 2% del fatturato mondiale totale annuo dell'esercizio precedente. Se però le violazioni che riguardano trattamento e trasferimento dei dati sono particolarmente gravi, oppure se una società non obbedisce a un ordine delle autorità europee, le sanzioni possono arrivare anche a 20 milioni di euro o al 4% del fatturato mondiale.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Cosa si intende per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GDPR</a:t>
            </a:r>
          </a:p>
          <a:p>
            <a:pPr marL="0" indent="0">
              <a:buNone/>
            </a:pPr>
            <a:r>
              <a:rPr lang="it-IT" dirty="0" smtClean="0"/>
              <a:t>E’ un acronimo che sta per </a:t>
            </a:r>
            <a:r>
              <a:rPr lang="it-IT" dirty="0"/>
              <a:t>General Data </a:t>
            </a:r>
            <a:r>
              <a:rPr lang="it-IT" dirty="0" err="1"/>
              <a:t>Protection</a:t>
            </a:r>
            <a:r>
              <a:rPr lang="it-IT" dirty="0"/>
              <a:t> </a:t>
            </a:r>
            <a:r>
              <a:rPr lang="it-IT" dirty="0" err="1"/>
              <a:t>Regulation</a:t>
            </a:r>
            <a:r>
              <a:rPr lang="it-IT" dirty="0"/>
              <a:t> (UE) 2016/679, </a:t>
            </a:r>
            <a:r>
              <a:rPr lang="it-IT" dirty="0" smtClean="0"/>
              <a:t>che stabilisce le </a:t>
            </a:r>
            <a:r>
              <a:rPr lang="it-IT" dirty="0"/>
              <a:t>norme relative alla protezione delle persone fisiche con riguardo al trattamento dei dati personali, nonché norme relative alla libera circolazione di tali dati.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Cosa si intende per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Accountability</a:t>
            </a:r>
            <a:endParaRPr lang="it-IT" b="1" dirty="0" smtClean="0"/>
          </a:p>
          <a:p>
            <a:pPr marL="0" indent="0">
              <a:buNone/>
            </a:pPr>
            <a:r>
              <a:rPr lang="it-IT" dirty="0" smtClean="0"/>
              <a:t>Il GDPR è basato sul principio di responsabilizzazione del titolare del trattamento, il quale è chiamato a valutare, definire ed adottare le misure che ritiene idonee per la corretta tutela dei dati trattati.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553512" y="116632"/>
            <a:ext cx="410975" cy="664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08" y="5056968"/>
            <a:ext cx="2895600" cy="1571625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179512" y="6237312"/>
            <a:ext cx="878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/>
              <a:t>Assimpredil</a:t>
            </a:r>
            <a:r>
              <a:rPr lang="it-IT" sz="2800" b="1" dirty="0" smtClean="0"/>
              <a:t> Ance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" y="630932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9512" y="1268760"/>
            <a:ext cx="837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/>
              <a:t>E’ </a:t>
            </a:r>
            <a:r>
              <a:rPr lang="it-IT" sz="2400" dirty="0"/>
              <a:t>l’Associazione delle </a:t>
            </a:r>
            <a:r>
              <a:rPr lang="it-IT" sz="2400" dirty="0" smtClean="0"/>
              <a:t>imprese edili </a:t>
            </a:r>
            <a:r>
              <a:rPr lang="it-IT" sz="2400" dirty="0"/>
              <a:t>e complementari </a:t>
            </a:r>
            <a:r>
              <a:rPr lang="it-IT" sz="2400" dirty="0" smtClean="0"/>
              <a:t>operanti nelle </a:t>
            </a:r>
            <a:r>
              <a:rPr lang="it-IT" sz="2400" dirty="0"/>
              <a:t>province di Milano, di </a:t>
            </a:r>
            <a:r>
              <a:rPr lang="it-IT" sz="2400" dirty="0" smtClean="0"/>
              <a:t>Lodi e </a:t>
            </a:r>
            <a:r>
              <a:rPr lang="it-IT" sz="2400" dirty="0"/>
              <a:t>di Monza e Brianza</a:t>
            </a:r>
            <a:r>
              <a:rPr lang="it-IT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/>
              <a:t>Fanno parte di </a:t>
            </a:r>
            <a:r>
              <a:rPr lang="it-IT" sz="2400" dirty="0" err="1"/>
              <a:t>Assimpredil</a:t>
            </a:r>
            <a:r>
              <a:rPr lang="it-IT" sz="2400" dirty="0"/>
              <a:t> Ance: </a:t>
            </a:r>
            <a:endParaRPr lang="it-IT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400" dirty="0" smtClean="0"/>
          </a:p>
          <a:p>
            <a:r>
              <a:rPr lang="it-IT" sz="2400" dirty="0" smtClean="0"/>
              <a:t>• </a:t>
            </a:r>
            <a:r>
              <a:rPr lang="it-IT" sz="2400" dirty="0"/>
              <a:t>Imprese di costruzioni generali </a:t>
            </a:r>
            <a:endParaRPr lang="it-IT" sz="2400" dirty="0" smtClean="0"/>
          </a:p>
          <a:p>
            <a:r>
              <a:rPr lang="it-IT" sz="2400" dirty="0" smtClean="0"/>
              <a:t>• </a:t>
            </a:r>
            <a:r>
              <a:rPr lang="it-IT" sz="2400" dirty="0"/>
              <a:t>Imprese appaltatrici per committenti pubblici e privati </a:t>
            </a:r>
            <a:endParaRPr lang="it-IT" sz="2400" dirty="0" smtClean="0"/>
          </a:p>
          <a:p>
            <a:r>
              <a:rPr lang="it-IT" sz="2400" dirty="0" smtClean="0"/>
              <a:t>• </a:t>
            </a:r>
            <a:r>
              <a:rPr lang="it-IT" sz="2400" dirty="0"/>
              <a:t>Società di promozione e costruzione </a:t>
            </a:r>
            <a:endParaRPr lang="it-IT" sz="2400" dirty="0" smtClean="0"/>
          </a:p>
          <a:p>
            <a:r>
              <a:rPr lang="it-IT" sz="2400" dirty="0" smtClean="0"/>
              <a:t>• </a:t>
            </a:r>
            <a:r>
              <a:rPr lang="it-IT" sz="2400" dirty="0"/>
              <a:t>Imprese specializzate nelle attività complementari </a:t>
            </a:r>
            <a:r>
              <a:rPr lang="it-IT" sz="2400" dirty="0" smtClean="0"/>
              <a:t>all’edilizia</a:t>
            </a:r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56967"/>
            <a:ext cx="20955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Cosa si intende per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/>
              <a:t>Registro dei trattamenti</a:t>
            </a:r>
          </a:p>
          <a:p>
            <a:pPr marL="0" indent="0">
              <a:buNone/>
            </a:pPr>
            <a:r>
              <a:rPr lang="it-IT" dirty="0"/>
              <a:t>I titolari e i responsabili di trattamento devono tenere un registro che contenga le operazioni di trattamento effettuate dai titolari ovvero dai responsabili per conto dei titolari.</a:t>
            </a:r>
          </a:p>
          <a:p>
            <a:pPr marL="0" indent="0">
              <a:buNone/>
            </a:pPr>
            <a:r>
              <a:rPr lang="it-IT" sz="3000" i="1" dirty="0" smtClean="0"/>
              <a:t>E’ obbligatorio per le imprese con più </a:t>
            </a:r>
            <a:r>
              <a:rPr lang="it-IT" sz="3000" i="1" dirty="0"/>
              <a:t>di 250 </a:t>
            </a:r>
            <a:r>
              <a:rPr lang="it-IT" sz="3000" i="1" dirty="0" smtClean="0"/>
              <a:t>dipendenti o nei casi in cui si </a:t>
            </a:r>
            <a:r>
              <a:rPr lang="it-IT" sz="3000" i="1" dirty="0"/>
              <a:t>effettuano trattamenti </a:t>
            </a:r>
            <a:r>
              <a:rPr lang="it-IT" sz="3000" i="1" dirty="0" smtClean="0"/>
              <a:t>non occasionali di dati particolari o che potrebbero provocare rischi per i diritti e le libertà degli interessati.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Si consiglia, in ogni caso, la sua redazione.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Cosa si intende per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 smtClean="0"/>
              <a:t>DPO</a:t>
            </a:r>
          </a:p>
          <a:p>
            <a:pPr marL="0" indent="0">
              <a:buNone/>
            </a:pPr>
            <a:r>
              <a:rPr lang="it-IT" dirty="0" smtClean="0"/>
              <a:t>E’ il "Responsabile </a:t>
            </a:r>
            <a:r>
              <a:rPr lang="it-IT" dirty="0"/>
              <a:t>della protezione dati" (RPD, ovvero </a:t>
            </a:r>
            <a:r>
              <a:rPr lang="it-IT" dirty="0" smtClean="0"/>
              <a:t>DPO). Occupa una posizione di indipendenza dal titolare ed è tenuto a sorvegliare la corretta osservanza del GDPR. </a:t>
            </a:r>
            <a:r>
              <a:rPr lang="it-IT" dirty="0"/>
              <a:t>La sua designazione è obbligatoria in alcuni </a:t>
            </a:r>
            <a:r>
              <a:rPr lang="it-IT" dirty="0" smtClean="0"/>
              <a:t>casi: trattamento dati particolari su larga scala.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Le imprese edili non rientrano fra i soggetti obbligati alla nomina del DPO.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Cosa si intende per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Data </a:t>
            </a:r>
            <a:r>
              <a:rPr lang="it-IT" b="1" dirty="0" err="1" smtClean="0"/>
              <a:t>breach</a:t>
            </a:r>
            <a:endParaRPr lang="it-IT" b="1" dirty="0" smtClean="0"/>
          </a:p>
          <a:p>
            <a:pPr marL="0" indent="0">
              <a:buNone/>
            </a:pPr>
            <a:r>
              <a:rPr lang="it-IT" dirty="0" smtClean="0"/>
              <a:t>Il data </a:t>
            </a:r>
            <a:r>
              <a:rPr lang="it-IT" dirty="0" err="1" smtClean="0"/>
              <a:t>breach</a:t>
            </a:r>
            <a:r>
              <a:rPr lang="it-IT" dirty="0" smtClean="0"/>
              <a:t> è il sinistro, l’evento lesivo dei dati personali (es. perdita, distruzione o diffusione indebita).</a:t>
            </a:r>
          </a:p>
          <a:p>
            <a:pPr marL="0" indent="0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Entro 72 ore </a:t>
            </a:r>
            <a:r>
              <a:rPr lang="it-IT" i="1" dirty="0" smtClean="0"/>
              <a:t>dal momento in cui si è venuti a conoscenza dell’evento, è necessario fare l’apposita comunicazione al Garante, a cura del Titolare del trattamento.</a:t>
            </a:r>
            <a:endParaRPr lang="it-IT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Cosa </a:t>
            </a:r>
            <a:r>
              <a:rPr lang="it-IT" b="1" dirty="0" smtClean="0">
                <a:solidFill>
                  <a:srgbClr val="0000FF"/>
                </a:solidFill>
              </a:rPr>
              <a:t>fa </a:t>
            </a:r>
            <a:r>
              <a:rPr lang="it-IT" b="1" dirty="0" err="1" smtClean="0">
                <a:solidFill>
                  <a:srgbClr val="0000FF"/>
                </a:solidFill>
              </a:rPr>
              <a:t>Assimpredil</a:t>
            </a:r>
            <a:r>
              <a:rPr lang="it-IT" b="1" dirty="0" smtClean="0">
                <a:solidFill>
                  <a:srgbClr val="0000FF"/>
                </a:solidFill>
              </a:rPr>
              <a:t> Ance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Sportello Privacy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Consulenza </a:t>
            </a:r>
            <a:r>
              <a:rPr lang="it-IT" dirty="0" smtClean="0"/>
              <a:t>telefonica e a mezzo mail su questioni specifiche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Incontri</a:t>
            </a:r>
            <a:r>
              <a:rPr lang="it-IT" dirty="0" smtClean="0"/>
              <a:t> con l’impresa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Eventi formativi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Aggiornamenti normativi </a:t>
            </a:r>
            <a:r>
              <a:rPr lang="it-IT" dirty="0" smtClean="0"/>
              <a:t>con </a:t>
            </a:r>
            <a:r>
              <a:rPr lang="it-IT" dirty="0" err="1" smtClean="0"/>
              <a:t>Infomail</a:t>
            </a:r>
            <a:r>
              <a:rPr lang="it-IT" dirty="0" smtClean="0"/>
              <a:t> e sezione web dedicata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Cosa </a:t>
            </a:r>
            <a:r>
              <a:rPr lang="it-IT" b="1" dirty="0" smtClean="0">
                <a:solidFill>
                  <a:srgbClr val="0000FF"/>
                </a:solidFill>
              </a:rPr>
              <a:t>fa </a:t>
            </a:r>
            <a:r>
              <a:rPr lang="it-IT" b="1" dirty="0" err="1" smtClean="0">
                <a:solidFill>
                  <a:srgbClr val="0000FF"/>
                </a:solidFill>
              </a:rPr>
              <a:t>Assimpredil</a:t>
            </a:r>
            <a:r>
              <a:rPr lang="it-IT" b="1" dirty="0" smtClean="0">
                <a:solidFill>
                  <a:srgbClr val="0000FF"/>
                </a:solidFill>
              </a:rPr>
              <a:t> Ance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Guida digitale</a:t>
            </a:r>
          </a:p>
          <a:p>
            <a:pPr marL="0" indent="0">
              <a:buNone/>
            </a:pPr>
            <a:r>
              <a:rPr lang="it-IT" dirty="0" smtClean="0"/>
              <a:t>Nella sezione del sito web dedicata alla Privacy è possibile:</a:t>
            </a:r>
          </a:p>
          <a:p>
            <a:pPr>
              <a:buFontTx/>
              <a:buChar char="-"/>
            </a:pPr>
            <a:r>
              <a:rPr lang="it-IT" dirty="0" smtClean="0"/>
              <a:t>Scaricare la modulistica privacy aggiornata al GDPR</a:t>
            </a:r>
          </a:p>
          <a:p>
            <a:pPr>
              <a:buFontTx/>
              <a:buChar char="-"/>
            </a:pPr>
            <a:r>
              <a:rPr lang="it-IT" dirty="0" smtClean="0"/>
              <a:t>Redigere il Registro dei trattamenti</a:t>
            </a:r>
          </a:p>
          <a:p>
            <a:pPr lvl="0"/>
            <a:r>
              <a:rPr lang="it-IT" b="1" dirty="0">
                <a:solidFill>
                  <a:prstClr val="black"/>
                </a:solidFill>
              </a:rPr>
              <a:t>Convenzioni sui servizi GDPR Privacy</a:t>
            </a: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0C93-4E41-40E3-A594-6492ECA01B8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553512" y="116632"/>
            <a:ext cx="410975" cy="664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79512" y="6237312"/>
            <a:ext cx="878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La guida digitale al registro dei trattamenti e </a:t>
            </a:r>
            <a:r>
              <a:rPr lang="it-IT" sz="2000" b="1" dirty="0" err="1" smtClean="0"/>
              <a:t>fac-simili</a:t>
            </a:r>
            <a:endParaRPr lang="it-IT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" y="630932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547664" y="1052736"/>
            <a:ext cx="597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www.assimpredilance.it</a:t>
            </a:r>
            <a:endParaRPr lang="it-IT" sz="2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033920" y="1580666"/>
            <a:ext cx="3240360" cy="1477328"/>
          </a:xfrm>
          <a:prstGeom prst="rect">
            <a:avLst/>
          </a:prstGeom>
          <a:noFill/>
          <a:ln cap="rnd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Imprese e professionisti associati hanno la possibilità di accedere ad una sezione che consente la redazione guidata dei Registri di trattamento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9" y="1580666"/>
            <a:ext cx="3622625" cy="289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in giù 2"/>
          <p:cNvSpPr/>
          <p:nvPr/>
        </p:nvSpPr>
        <p:spPr>
          <a:xfrm rot="3815777">
            <a:off x="4013287" y="2345639"/>
            <a:ext cx="710845" cy="1368152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02" y="3254793"/>
            <a:ext cx="3701701" cy="296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ccia in giù 16"/>
          <p:cNvSpPr/>
          <p:nvPr/>
        </p:nvSpPr>
        <p:spPr>
          <a:xfrm rot="17457688">
            <a:off x="4470470" y="3732787"/>
            <a:ext cx="576064" cy="1368152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553512" y="116632"/>
            <a:ext cx="410975" cy="664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79512" y="6237312"/>
            <a:ext cx="878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La guida digitale al registro dei trattamenti e </a:t>
            </a:r>
            <a:r>
              <a:rPr lang="it-IT" sz="2000" b="1" dirty="0" err="1" smtClean="0"/>
              <a:t>fac-simili</a:t>
            </a:r>
            <a:endParaRPr lang="it-IT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" y="630932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547664" y="1052736"/>
            <a:ext cx="597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www.assimpredilance.it</a:t>
            </a:r>
            <a:endParaRPr lang="it-IT" sz="24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12839" r="13840" b="3611"/>
          <a:stretch/>
        </p:blipFill>
        <p:spPr bwMode="auto">
          <a:xfrm>
            <a:off x="2552700" y="2095500"/>
            <a:ext cx="4038601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8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553512" y="116632"/>
            <a:ext cx="410975" cy="664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79512" y="6237312"/>
            <a:ext cx="878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La guida digitale al registro dei trattamenti e </a:t>
            </a:r>
            <a:r>
              <a:rPr lang="it-IT" sz="2000" b="1" dirty="0" err="1" smtClean="0"/>
              <a:t>fac-simili</a:t>
            </a:r>
            <a:endParaRPr lang="it-IT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" y="630932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547664" y="1052736"/>
            <a:ext cx="597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www.assimpredilance.it</a:t>
            </a:r>
            <a:endParaRPr lang="it-IT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10944" r="13971" b="13925"/>
          <a:stretch/>
        </p:blipFill>
        <p:spPr bwMode="auto">
          <a:xfrm>
            <a:off x="1979712" y="1628800"/>
            <a:ext cx="518457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553512" y="116632"/>
            <a:ext cx="410975" cy="664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79512" y="6237312"/>
            <a:ext cx="878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La guida digitale al registro dei trattamenti e </a:t>
            </a:r>
            <a:r>
              <a:rPr lang="it-IT" sz="2000" b="1" dirty="0" err="1" smtClean="0"/>
              <a:t>fac-simili</a:t>
            </a:r>
            <a:endParaRPr lang="it-IT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" y="630932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547664" y="1052736"/>
            <a:ext cx="597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www.assimpredilance.it</a:t>
            </a:r>
            <a:endParaRPr lang="it-IT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9" t="22308" r="14812" b="4034"/>
          <a:stretch/>
        </p:blipFill>
        <p:spPr bwMode="auto">
          <a:xfrm>
            <a:off x="1982721" y="1916832"/>
            <a:ext cx="517855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8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553512" y="116632"/>
            <a:ext cx="410975" cy="664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79512" y="6237312"/>
            <a:ext cx="878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Contatti</a:t>
            </a:r>
            <a:endParaRPr lang="it-IT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" y="630932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5661248"/>
            <a:ext cx="8553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000" i="1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Le informazioni contenute nel presente documento hanno carattere generale e non sono da considerarsi  un esame esaustivo di singole fattispecie né un parere legale. Il contenuto è basato sulla normativa e gli atti vigenti alla data di predisposizione. </a:t>
            </a:r>
            <a:r>
              <a:rPr lang="it-IT" sz="1000" i="1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18 giugno 2019</a:t>
            </a:r>
            <a:endParaRPr lang="it-IT" sz="1000" i="1" dirty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06878" y="2204864"/>
            <a:ext cx="3930243" cy="23698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Sara Acerbi</a:t>
            </a:r>
          </a:p>
          <a:p>
            <a:pPr algn="ctr"/>
            <a:endParaRPr lang="it-IT" sz="2400" b="1" dirty="0" smtClean="0"/>
          </a:p>
          <a:p>
            <a:pPr algn="ctr"/>
            <a:r>
              <a:rPr lang="it-IT" sz="2400" b="1" dirty="0" err="1" smtClean="0"/>
              <a:t>Assimpredil</a:t>
            </a:r>
            <a:r>
              <a:rPr lang="it-IT" sz="2400" b="1" dirty="0" smtClean="0"/>
              <a:t> Ance</a:t>
            </a:r>
          </a:p>
          <a:p>
            <a:pPr algn="ctr"/>
            <a:r>
              <a:rPr lang="it-IT" sz="2400" dirty="0"/>
              <a:t>Area Legale Contratti e Lavoro</a:t>
            </a:r>
          </a:p>
          <a:p>
            <a:pPr algn="ctr"/>
            <a:r>
              <a:rPr lang="it-IT" sz="2400" dirty="0"/>
              <a:t>s.acerbi@assimpredilance.it</a:t>
            </a:r>
          </a:p>
          <a:p>
            <a:pPr algn="ctr"/>
            <a:r>
              <a:rPr lang="it-IT" sz="2400" dirty="0"/>
              <a:t>Tel. 02 </a:t>
            </a:r>
            <a:r>
              <a:rPr lang="it-IT" sz="2400" dirty="0" smtClean="0"/>
              <a:t>88129532</a:t>
            </a:r>
          </a:p>
        </p:txBody>
      </p:sp>
    </p:spTree>
    <p:extLst>
      <p:ext uri="{BB962C8B-B14F-4D97-AF65-F5344CB8AC3E}">
        <p14:creationId xmlns:p14="http://schemas.microsoft.com/office/powerpoint/2010/main" val="1675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553512" y="116632"/>
            <a:ext cx="410975" cy="664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79512" y="6237312"/>
            <a:ext cx="878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02255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sz="2000" b="1" dirty="0"/>
              <a:t>I soggetti del Regolamento: il Titolare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" y="630932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Il sistema associativo</a:t>
            </a:r>
            <a:endParaRPr lang="it-IT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 t="24245" r="23060" b="11423"/>
          <a:stretch/>
        </p:blipFill>
        <p:spPr bwMode="auto">
          <a:xfrm>
            <a:off x="539552" y="1244307"/>
            <a:ext cx="5219675" cy="47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8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553512" y="116632"/>
            <a:ext cx="410975" cy="664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79512" y="6237312"/>
            <a:ext cx="878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L’adeguamento per l’Associazione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" y="630932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897787" y="2924944"/>
            <a:ext cx="2018029" cy="2088232"/>
          </a:xfrm>
          <a:prstGeom prst="ellipse">
            <a:avLst/>
          </a:prstGeom>
          <a:blipFill dpi="0" rotWithShape="1">
            <a:blip r:embed="rId3"/>
            <a:srcRect/>
            <a:stretch>
              <a:fillRect l="-35000" r="-4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d arco 4"/>
          <p:cNvSpPr/>
          <p:nvPr/>
        </p:nvSpPr>
        <p:spPr>
          <a:xfrm>
            <a:off x="2627784" y="1628800"/>
            <a:ext cx="1944647" cy="144016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" name="Picture 2" descr="R:\Segreteria\Carta intestata_Loghi_Firme\Loghi\ASSIMPREDIL ANCE TRASPARENTE BIANC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13488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95" y="3465861"/>
            <a:ext cx="4417119" cy="24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8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553512" y="116632"/>
            <a:ext cx="410975" cy="664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79512" y="6237312"/>
            <a:ext cx="878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Il percorso di lavoro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" y="630932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11189"/>
            <a:ext cx="3895320" cy="2618581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179512" y="1545989"/>
            <a:ext cx="3322712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b="1" dirty="0" smtClean="0">
                <a:solidFill>
                  <a:schemeClr val="bg1"/>
                </a:solidFill>
              </a:rPr>
              <a:t>Mappatura</a:t>
            </a:r>
          </a:p>
          <a:p>
            <a:pPr lvl="0">
              <a:defRPr/>
            </a:pPr>
            <a:endParaRPr lang="it-IT" b="1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it-IT" b="1" dirty="0" smtClean="0">
                <a:solidFill>
                  <a:schemeClr val="bg1"/>
                </a:solidFill>
              </a:rPr>
              <a:t>Valutazione del rischio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Misure di protezione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5284787" y="1556792"/>
            <a:ext cx="3322712" cy="4187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 dirty="0" smtClean="0">
                <a:solidFill>
                  <a:schemeClr val="bg1"/>
                </a:solidFill>
              </a:rPr>
              <a:t>Procedure</a:t>
            </a:r>
          </a:p>
          <a:p>
            <a:pPr>
              <a:defRPr/>
            </a:pPr>
            <a:endParaRPr lang="it-IT" b="1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it-IT" b="1" dirty="0" smtClean="0">
                <a:solidFill>
                  <a:schemeClr val="bg1"/>
                </a:solidFill>
              </a:rPr>
              <a:t>Informazione</a:t>
            </a:r>
          </a:p>
          <a:p>
            <a:pPr lvl="0">
              <a:defRPr/>
            </a:pPr>
            <a:endParaRPr lang="it-IT" b="1" dirty="0" smtClean="0">
              <a:solidFill>
                <a:schemeClr val="bg1"/>
              </a:solidFill>
            </a:endParaRPr>
          </a:p>
          <a:p>
            <a:pPr lvl="0">
              <a:defRPr/>
            </a:pPr>
            <a:endParaRPr lang="it-IT" b="1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it-IT" b="1" dirty="0" smtClean="0">
                <a:solidFill>
                  <a:schemeClr val="bg1"/>
                </a:solidFill>
              </a:rPr>
              <a:t>Formazione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5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553512" y="116632"/>
            <a:ext cx="410975" cy="664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79512" y="6237312"/>
            <a:ext cx="878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Il percorso di lavoro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" y="630932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11189"/>
            <a:ext cx="3895320" cy="26185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506500" cy="16588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6" y="2492896"/>
            <a:ext cx="1874013" cy="189922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5653"/>
            <a:ext cx="2640845" cy="373448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48" y="3405584"/>
            <a:ext cx="2830960" cy="226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C:\Users\chierchini\Desktop\nuovo Dedalo\Dedalo 14\cover D14 - Copi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86519"/>
            <a:ext cx="1871554" cy="22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81" y="908720"/>
            <a:ext cx="2708638" cy="270834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256208" cy="260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3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553512" y="116632"/>
            <a:ext cx="410975" cy="664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79512" y="6237312"/>
            <a:ext cx="878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Questioni aperte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" y="630932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5212494" y="1503834"/>
            <a:ext cx="3322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b="1" dirty="0" smtClean="0">
                <a:solidFill>
                  <a:sysClr val="windowText" lastClr="000000"/>
                </a:solidFill>
              </a:rPr>
              <a:t>Codice di condotta</a:t>
            </a:r>
          </a:p>
          <a:p>
            <a:pPr lvl="0">
              <a:defRPr/>
            </a:pPr>
            <a:endParaRPr lang="it-IT" b="1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it-IT" b="1" dirty="0" smtClean="0">
                <a:solidFill>
                  <a:sysClr val="windowText" lastClr="000000"/>
                </a:solidFill>
              </a:rPr>
              <a:t>Rapporto con i soci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DPO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8" y="1503834"/>
            <a:ext cx="4492897" cy="31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553512" y="116632"/>
            <a:ext cx="410975" cy="664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79512" y="6237312"/>
            <a:ext cx="878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L’adeguamento per le Associate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" y="630932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171727" y="1160748"/>
            <a:ext cx="2018029" cy="2088232"/>
          </a:xfrm>
          <a:prstGeom prst="ellipse">
            <a:avLst/>
          </a:prstGeom>
          <a:blipFill dpi="0" rotWithShape="1">
            <a:blip r:embed="rId3"/>
            <a:srcRect/>
            <a:stretch>
              <a:fillRect l="-35000" r="-4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R:\Segreteria\Carta intestata_Loghi_Firme\Loghi\ASSIMPREDIL ANCE TRASPARENTE BIANC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66" y="1556792"/>
            <a:ext cx="413488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ccia circolare in giù 8"/>
          <p:cNvSpPr/>
          <p:nvPr/>
        </p:nvSpPr>
        <p:spPr>
          <a:xfrm rot="4480317">
            <a:off x="6100964" y="2072131"/>
            <a:ext cx="2953212" cy="16921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" name="Picture 2" descr="https://www.ediliziaeterritorio.ilsole24ore.com/assets/img/Editrice/ILSOLE24ORE/QUOTIDIANO_EDILIZIA/2019/06/05/Quotidiano%20Edilizia/ImmaginiWeb/Ritagli/cantiere16-U20179719321grD--258x258@Quotidiano_Edilizia-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00" y="3501008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0153"/>
            <a:ext cx="20955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553512" y="116632"/>
            <a:ext cx="410975" cy="6643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79512" y="6237312"/>
            <a:ext cx="878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L’adeguamento per le Associate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" y="6309320"/>
            <a:ext cx="1438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171727" y="1160748"/>
            <a:ext cx="2018029" cy="2088232"/>
          </a:xfrm>
          <a:prstGeom prst="ellipse">
            <a:avLst/>
          </a:prstGeom>
          <a:blipFill dpi="0" rotWithShape="1">
            <a:blip r:embed="rId3"/>
            <a:srcRect/>
            <a:stretch>
              <a:fillRect l="-35000" r="-4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2095500" cy="157162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873996" y="2667422"/>
            <a:ext cx="4701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3600" b="1" dirty="0" smtClean="0"/>
              <a:t>Informazione</a:t>
            </a:r>
          </a:p>
          <a:p>
            <a:endParaRPr lang="it-IT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3600" b="1" dirty="0" smtClean="0"/>
              <a:t>Formazione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3600" b="1" dirty="0" smtClean="0"/>
              <a:t>Assistenza</a:t>
            </a:r>
          </a:p>
          <a:p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4345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1211</Words>
  <Application>Microsoft Office PowerPoint</Application>
  <PresentationFormat>Presentazione su schermo (4:3)</PresentationFormat>
  <Paragraphs>159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1" baseType="lpstr"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 applica anche a me?</vt:lpstr>
      <vt:lpstr>Cosa devo fare?</vt:lpstr>
      <vt:lpstr>Cosa devo fare?</vt:lpstr>
      <vt:lpstr>Cosa devo fare?</vt:lpstr>
      <vt:lpstr>In concreto, cosa devo fare?</vt:lpstr>
      <vt:lpstr>Cosa rischio?</vt:lpstr>
      <vt:lpstr>Cosa si intende per</vt:lpstr>
      <vt:lpstr>Cosa si intende per</vt:lpstr>
      <vt:lpstr>Cosa si intende per</vt:lpstr>
      <vt:lpstr>Cosa si intende per</vt:lpstr>
      <vt:lpstr>Cosa si intende per</vt:lpstr>
      <vt:lpstr>Cosa fa Assimpredil Ance</vt:lpstr>
      <vt:lpstr>Cosa fa Assimpredil Ance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Procacci Giovanni</dc:creator>
  <cp:lastModifiedBy>Acerbi Sara</cp:lastModifiedBy>
  <cp:revision>263</cp:revision>
  <cp:lastPrinted>2019-06-12T14:35:37Z</cp:lastPrinted>
  <dcterms:created xsi:type="dcterms:W3CDTF">2012-10-16T12:13:55Z</dcterms:created>
  <dcterms:modified xsi:type="dcterms:W3CDTF">2019-06-12T14:40:58Z</dcterms:modified>
</cp:coreProperties>
</file>