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732" r:id="rId1"/>
  </p:sldMasterIdLst>
  <p:notesMasterIdLst>
    <p:notesMasterId r:id="rId19"/>
  </p:notesMasterIdLst>
  <p:handoutMasterIdLst>
    <p:handoutMasterId r:id="rId20"/>
  </p:handoutMasterIdLst>
  <p:sldIdLst>
    <p:sldId id="256" r:id="rId2"/>
    <p:sldId id="293" r:id="rId3"/>
    <p:sldId id="294" r:id="rId4"/>
    <p:sldId id="295" r:id="rId5"/>
    <p:sldId id="280" r:id="rId6"/>
    <p:sldId id="327" r:id="rId7"/>
    <p:sldId id="258" r:id="rId8"/>
    <p:sldId id="321" r:id="rId9"/>
    <p:sldId id="290" r:id="rId10"/>
    <p:sldId id="286" r:id="rId11"/>
    <p:sldId id="303" r:id="rId12"/>
    <p:sldId id="322" r:id="rId13"/>
    <p:sldId id="323" r:id="rId14"/>
    <p:sldId id="300" r:id="rId15"/>
    <p:sldId id="265" r:id="rId16"/>
    <p:sldId id="301" r:id="rId17"/>
    <p:sldId id="328" r:id="rId18"/>
  </p:sldIdLst>
  <p:sldSz cx="12192000" cy="6858000"/>
  <p:notesSz cx="9874250"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varScale="1">
        <p:scale>
          <a:sx n="85" d="100"/>
          <a:sy n="85" d="100"/>
        </p:scale>
        <p:origin x="-470" y="-2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xmlns="" id="{760B8146-2A5D-4423-B85C-203932ED00B2}"/>
              </a:ext>
            </a:extLst>
          </p:cNvPr>
          <p:cNvSpPr>
            <a:spLocks noGrp="1"/>
          </p:cNvSpPr>
          <p:nvPr>
            <p:ph type="hdr" sz="quarter"/>
          </p:nvPr>
        </p:nvSpPr>
        <p:spPr>
          <a:xfrm>
            <a:off x="1" y="0"/>
            <a:ext cx="4278841" cy="341064"/>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xmlns="" id="{94477BF1-72F8-4DBF-A837-82A1813B3862}"/>
              </a:ext>
            </a:extLst>
          </p:cNvPr>
          <p:cNvSpPr>
            <a:spLocks noGrp="1"/>
          </p:cNvSpPr>
          <p:nvPr>
            <p:ph type="dt" sz="quarter" idx="1"/>
          </p:nvPr>
        </p:nvSpPr>
        <p:spPr>
          <a:xfrm>
            <a:off x="5593125" y="0"/>
            <a:ext cx="4278841" cy="341064"/>
          </a:xfrm>
          <a:prstGeom prst="rect">
            <a:avLst/>
          </a:prstGeom>
        </p:spPr>
        <p:txBody>
          <a:bodyPr vert="horz" lIns="91440" tIns="45720" rIns="91440" bIns="45720" rtlCol="0"/>
          <a:lstStyle>
            <a:lvl1pPr algn="r">
              <a:defRPr sz="1200"/>
            </a:lvl1pPr>
          </a:lstStyle>
          <a:p>
            <a:fld id="{683D8E1C-2175-4A77-9827-5474DDEC95F2}" type="datetimeFigureOut">
              <a:rPr lang="it-IT" smtClean="0"/>
              <a:pPr/>
              <a:t>24/04/2018</a:t>
            </a:fld>
            <a:endParaRPr lang="it-IT"/>
          </a:p>
        </p:txBody>
      </p:sp>
      <p:sp>
        <p:nvSpPr>
          <p:cNvPr id="4" name="Segnaposto piè di pagina 3">
            <a:extLst>
              <a:ext uri="{FF2B5EF4-FFF2-40B4-BE49-F238E27FC236}">
                <a16:creationId xmlns:a16="http://schemas.microsoft.com/office/drawing/2014/main" xmlns="" id="{72D7BAF4-01A3-4B34-AC19-C1EB510EF1EA}"/>
              </a:ext>
            </a:extLst>
          </p:cNvPr>
          <p:cNvSpPr>
            <a:spLocks noGrp="1"/>
          </p:cNvSpPr>
          <p:nvPr>
            <p:ph type="ftr" sz="quarter" idx="2"/>
          </p:nvPr>
        </p:nvSpPr>
        <p:spPr>
          <a:xfrm>
            <a:off x="1" y="6456612"/>
            <a:ext cx="4278841" cy="341063"/>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xmlns="" id="{A4572058-36B4-4293-A399-55D99824ACC3}"/>
              </a:ext>
            </a:extLst>
          </p:cNvPr>
          <p:cNvSpPr>
            <a:spLocks noGrp="1"/>
          </p:cNvSpPr>
          <p:nvPr>
            <p:ph type="sldNum" sz="quarter" idx="3"/>
          </p:nvPr>
        </p:nvSpPr>
        <p:spPr>
          <a:xfrm>
            <a:off x="5593125" y="6456612"/>
            <a:ext cx="4278841" cy="341063"/>
          </a:xfrm>
          <a:prstGeom prst="rect">
            <a:avLst/>
          </a:prstGeom>
        </p:spPr>
        <p:txBody>
          <a:bodyPr vert="horz" lIns="91440" tIns="45720" rIns="91440" bIns="45720" rtlCol="0" anchor="b"/>
          <a:lstStyle>
            <a:lvl1pPr algn="r">
              <a:defRPr sz="1200"/>
            </a:lvl1pPr>
          </a:lstStyle>
          <a:p>
            <a:fld id="{49D5E292-F029-4DF2-8C02-B7BD5055ED9D}" type="slidenum">
              <a:rPr lang="it-IT" smtClean="0"/>
              <a:pPr/>
              <a:t>‹N›</a:t>
            </a:fld>
            <a:endParaRPr lang="it-IT"/>
          </a:p>
        </p:txBody>
      </p:sp>
    </p:spTree>
    <p:extLst>
      <p:ext uri="{BB962C8B-B14F-4D97-AF65-F5344CB8AC3E}">
        <p14:creationId xmlns:p14="http://schemas.microsoft.com/office/powerpoint/2010/main" xmlns="" val="41831083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4278313" cy="33972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5592763" y="0"/>
            <a:ext cx="4279900" cy="339725"/>
          </a:xfrm>
          <a:prstGeom prst="rect">
            <a:avLst/>
          </a:prstGeom>
        </p:spPr>
        <p:txBody>
          <a:bodyPr vert="horz" lIns="91440" tIns="45720" rIns="91440" bIns="45720" rtlCol="0"/>
          <a:lstStyle>
            <a:lvl1pPr algn="r">
              <a:defRPr sz="1200"/>
            </a:lvl1pPr>
          </a:lstStyle>
          <a:p>
            <a:fld id="{F4BF9FD1-EDD6-42EE-A2F2-C7E8ACC17854}" type="datetimeFigureOut">
              <a:rPr lang="it-IT" smtClean="0"/>
              <a:pPr/>
              <a:t>24/04/2018</a:t>
            </a:fld>
            <a:endParaRPr lang="it-IT"/>
          </a:p>
        </p:txBody>
      </p:sp>
      <p:sp>
        <p:nvSpPr>
          <p:cNvPr id="4" name="Segnaposto immagine diapositiva 3"/>
          <p:cNvSpPr>
            <a:spLocks noGrp="1" noRot="1" noChangeAspect="1"/>
          </p:cNvSpPr>
          <p:nvPr>
            <p:ph type="sldImg" idx="2"/>
          </p:nvPr>
        </p:nvSpPr>
        <p:spPr>
          <a:xfrm>
            <a:off x="2670175" y="509588"/>
            <a:ext cx="4533900" cy="25495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987425" y="3228975"/>
            <a:ext cx="7899400" cy="305911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6456363"/>
            <a:ext cx="4278313" cy="33972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5592763" y="6456363"/>
            <a:ext cx="4279900" cy="339725"/>
          </a:xfrm>
          <a:prstGeom prst="rect">
            <a:avLst/>
          </a:prstGeom>
        </p:spPr>
        <p:txBody>
          <a:bodyPr vert="horz" lIns="91440" tIns="45720" rIns="91440" bIns="45720" rtlCol="0" anchor="b"/>
          <a:lstStyle>
            <a:lvl1pPr algn="r">
              <a:defRPr sz="1200"/>
            </a:lvl1pPr>
          </a:lstStyle>
          <a:p>
            <a:fld id="{92ABDDF6-2BC0-41E7-B970-45341959D610}"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2ABDDF6-2BC0-41E7-B970-45341959D610}" type="slidenum">
              <a:rPr lang="it-IT" smtClean="0"/>
              <a:pPr/>
              <a:t>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1FDDD582-52CE-4F9E-B972-65549E2AE720}" type="datetime1">
              <a:rPr lang="it-IT" smtClean="0"/>
              <a:pPr/>
              <a:t>24/04/2018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ADC2AC4-8CEF-414B-B270-4705B455AE71}" type="slidenum">
              <a:rPr lang="it-IT" smtClean="0"/>
              <a:pPr/>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024101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7AC0A6-BC1D-4A92-A7D9-0684F8945501}" type="datetime1">
              <a:rPr lang="it-IT" smtClean="0"/>
              <a:pPr/>
              <a:t>24/04/2018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ADC2AC4-8CEF-414B-B270-4705B455AE71}" type="slidenum">
              <a:rPr lang="it-IT" smtClean="0"/>
              <a:pPr/>
              <a:t>‹N›</a:t>
            </a:fld>
            <a:endParaRPr lang="it-IT"/>
          </a:p>
        </p:txBody>
      </p:sp>
    </p:spTree>
    <p:extLst>
      <p:ext uri="{BB962C8B-B14F-4D97-AF65-F5344CB8AC3E}">
        <p14:creationId xmlns:p14="http://schemas.microsoft.com/office/powerpoint/2010/main" xmlns="" val="2358892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9751E32-8A4F-422C-9CE6-2EE81236ED7C}" type="datetime1">
              <a:rPr lang="it-IT" smtClean="0"/>
              <a:pPr/>
              <a:t>24/04/2018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ADC2AC4-8CEF-414B-B270-4705B455AE71}" type="slidenum">
              <a:rPr lang="it-IT" smtClean="0"/>
              <a:pPr/>
              <a:t>‹N›</a:t>
            </a:fld>
            <a:endParaRPr lang="it-IT"/>
          </a:p>
        </p:txBody>
      </p:sp>
    </p:spTree>
    <p:extLst>
      <p:ext uri="{BB962C8B-B14F-4D97-AF65-F5344CB8AC3E}">
        <p14:creationId xmlns:p14="http://schemas.microsoft.com/office/powerpoint/2010/main" xmlns="" val="2836446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C814F11-8332-44F4-8353-9AFCF01CFCC3}" type="datetime1">
              <a:rPr lang="it-IT" smtClean="0"/>
              <a:pPr/>
              <a:t>24/04/2018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ADC2AC4-8CEF-414B-B270-4705B455AE71}" type="slidenum">
              <a:rPr lang="it-IT" smtClean="0"/>
              <a:pPr/>
              <a:t>‹N›</a:t>
            </a:fld>
            <a:endParaRPr lang="it-IT"/>
          </a:p>
        </p:txBody>
      </p:sp>
    </p:spTree>
    <p:extLst>
      <p:ext uri="{BB962C8B-B14F-4D97-AF65-F5344CB8AC3E}">
        <p14:creationId xmlns:p14="http://schemas.microsoft.com/office/powerpoint/2010/main" xmlns="" val="3656067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1362A53-886F-4BD8-AFBF-308B002F4CB6}" type="datetime1">
              <a:rPr lang="it-IT" smtClean="0"/>
              <a:pPr/>
              <a:t>24/04/2018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ADC2AC4-8CEF-414B-B270-4705B455AE71}" type="slidenum">
              <a:rPr lang="it-IT" smtClean="0"/>
              <a:pPr/>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717132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2A0F70DB-8984-40A7-B84A-B351E186DB1A}" type="datetime1">
              <a:rPr lang="it-IT" smtClean="0"/>
              <a:pPr/>
              <a:t>24/04/2018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ADC2AC4-8CEF-414B-B270-4705B455AE71}" type="slidenum">
              <a:rPr lang="it-IT" smtClean="0"/>
              <a:pPr/>
              <a:t>‹N›</a:t>
            </a:fld>
            <a:endParaRPr lang="it-IT"/>
          </a:p>
        </p:txBody>
      </p:sp>
    </p:spTree>
    <p:extLst>
      <p:ext uri="{BB962C8B-B14F-4D97-AF65-F5344CB8AC3E}">
        <p14:creationId xmlns:p14="http://schemas.microsoft.com/office/powerpoint/2010/main" xmlns="" val="1560781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FC42DB2-97ED-4CEC-A08C-F9A88F39D57E}" type="datetime1">
              <a:rPr lang="it-IT" smtClean="0"/>
              <a:pPr/>
              <a:t>24/04/2018</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8ADC2AC4-8CEF-414B-B270-4705B455AE71}" type="slidenum">
              <a:rPr lang="it-IT" smtClean="0"/>
              <a:pPr/>
              <a:t>‹N›</a:t>
            </a:fld>
            <a:endParaRPr lang="it-IT"/>
          </a:p>
        </p:txBody>
      </p:sp>
    </p:spTree>
    <p:extLst>
      <p:ext uri="{BB962C8B-B14F-4D97-AF65-F5344CB8AC3E}">
        <p14:creationId xmlns:p14="http://schemas.microsoft.com/office/powerpoint/2010/main" xmlns="" val="4062422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0DD4CAD7-0BF8-40EE-B44D-8D70D0E5B178}" type="datetime1">
              <a:rPr lang="it-IT" smtClean="0"/>
              <a:pPr/>
              <a:t>24/04/2018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8ADC2AC4-8CEF-414B-B270-4705B455AE71}" type="slidenum">
              <a:rPr lang="it-IT" smtClean="0"/>
              <a:pPr/>
              <a:t>‹N›</a:t>
            </a:fld>
            <a:endParaRPr lang="it-IT"/>
          </a:p>
        </p:txBody>
      </p:sp>
    </p:spTree>
    <p:extLst>
      <p:ext uri="{BB962C8B-B14F-4D97-AF65-F5344CB8AC3E}">
        <p14:creationId xmlns:p14="http://schemas.microsoft.com/office/powerpoint/2010/main" xmlns="" val="1306998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A38EE7C-48E0-4144-BFB7-59A1BDAA62FA}" type="datetime1">
              <a:rPr lang="it-IT" smtClean="0"/>
              <a:pPr/>
              <a:t>24/04/2018</a:t>
            </a:fld>
            <a:endParaRPr lang="it-IT"/>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it-IT"/>
          </a:p>
        </p:txBody>
      </p:sp>
      <p:sp>
        <p:nvSpPr>
          <p:cNvPr id="9" name="Slide Number Placeholder 8"/>
          <p:cNvSpPr>
            <a:spLocks noGrp="1"/>
          </p:cNvSpPr>
          <p:nvPr>
            <p:ph type="sldNum" sz="quarter" idx="12"/>
          </p:nvPr>
        </p:nvSpPr>
        <p:spPr/>
        <p:txBody>
          <a:bodyPr/>
          <a:lstStyle/>
          <a:p>
            <a:fld id="{8ADC2AC4-8CEF-414B-B270-4705B455AE71}" type="slidenum">
              <a:rPr lang="it-IT" smtClean="0"/>
              <a:pPr/>
              <a:t>‹N›</a:t>
            </a:fld>
            <a:endParaRPr lang="it-IT"/>
          </a:p>
        </p:txBody>
      </p:sp>
    </p:spTree>
    <p:extLst>
      <p:ext uri="{BB962C8B-B14F-4D97-AF65-F5344CB8AC3E}">
        <p14:creationId xmlns:p14="http://schemas.microsoft.com/office/powerpoint/2010/main" xmlns="" val="1626921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5DAEC9F-5730-474B-A52B-5CBCC08CE8A0}" type="datetime1">
              <a:rPr lang="it-IT" smtClean="0"/>
              <a:pPr/>
              <a:t>24/04/2018</a:t>
            </a:fld>
            <a:endParaRPr lang="it-IT"/>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it-IT"/>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ADC2AC4-8CEF-414B-B270-4705B455AE71}" type="slidenum">
              <a:rPr lang="it-IT" smtClean="0"/>
              <a:pPr/>
              <a:t>‹N›</a:t>
            </a:fld>
            <a:endParaRPr lang="it-IT"/>
          </a:p>
        </p:txBody>
      </p:sp>
    </p:spTree>
    <p:extLst>
      <p:ext uri="{BB962C8B-B14F-4D97-AF65-F5344CB8AC3E}">
        <p14:creationId xmlns:p14="http://schemas.microsoft.com/office/powerpoint/2010/main" xmlns="" val="1281334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5" y="0"/>
            <a:ext cx="12191985" cy="4915076"/>
          </a:xfrm>
          <a:blipFill>
            <a:blip r:embed="rId2" cstate="print"/>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5CA690B-D6DA-499A-B500-317AAD599224}" type="datetime1">
              <a:rPr lang="it-IT" smtClean="0"/>
              <a:pPr/>
              <a:t>24/04/2018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ADC2AC4-8CEF-414B-B270-4705B455AE71}" type="slidenum">
              <a:rPr lang="it-IT" smtClean="0"/>
              <a:pPr/>
              <a:t>‹N›</a:t>
            </a:fld>
            <a:endParaRPr lang="it-IT"/>
          </a:p>
        </p:txBody>
      </p:sp>
    </p:spTree>
    <p:extLst>
      <p:ext uri="{BB962C8B-B14F-4D97-AF65-F5344CB8AC3E}">
        <p14:creationId xmlns:p14="http://schemas.microsoft.com/office/powerpoint/2010/main" xmlns="" val="625066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4A20064-F76C-4F81-A587-3786BCABF77E}" type="datetime1">
              <a:rPr lang="it-IT" smtClean="0"/>
              <a:pPr/>
              <a:t>24/04/2018</a:t>
            </a:fld>
            <a:endParaRPr lang="it-IT"/>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it-IT"/>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ADC2AC4-8CEF-414B-B270-4705B455AE71}" type="slidenum">
              <a:rPr lang="it-IT" smtClean="0"/>
              <a:pPr/>
              <a:t>‹N›</a:t>
            </a:fld>
            <a:endParaRPr lang="it-IT"/>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5709146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xmlns="" id="{262D4A09-9E7A-45C2-AC7D-B403251F153F}"/>
              </a:ext>
            </a:extLst>
          </p:cNvPr>
          <p:cNvSpPr>
            <a:spLocks noGrp="1" noChangeArrowheads="1"/>
          </p:cNvSpPr>
          <p:nvPr>
            <p:ph type="ctrTitle"/>
          </p:nvPr>
        </p:nvSpPr>
        <p:spPr bwMode="auto">
          <a:xfrm>
            <a:off x="1191237" y="977337"/>
            <a:ext cx="9476761" cy="26776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it-IT" altLang="it-IT" sz="4000" i="1"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
            </a:r>
            <a:br>
              <a:rPr kumimoji="0" lang="it-IT" altLang="it-IT" sz="4000" i="1"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br>
            <a:r>
              <a:rPr kumimoji="0" lang="it-IT" altLang="it-IT" sz="4000" i="1" u="none" strike="noStrike" cap="none" normalizeH="0" baseline="0" dirty="0" smtClean="0">
                <a:ln>
                  <a:noFill/>
                </a:ln>
                <a:solidFill>
                  <a:schemeClr val="tx1"/>
                </a:solidFill>
                <a:effectLst/>
                <a:latin typeface="+mn-lt"/>
                <a:ea typeface="Calibri" panose="020F0502020204030204" pitchFamily="34" charset="0"/>
                <a:cs typeface="Times New Roman" panose="02020603050405020304" pitchFamily="18" charset="0"/>
              </a:rPr>
              <a:t>La Privacy e la sicurezza</a:t>
            </a:r>
            <a:r>
              <a:rPr kumimoji="0" lang="it-IT" altLang="it-IT" sz="4000" i="1" u="none" strike="noStrike" cap="none" normalizeH="0" dirty="0" smtClean="0">
                <a:ln>
                  <a:noFill/>
                </a:ln>
                <a:solidFill>
                  <a:schemeClr val="tx1"/>
                </a:solidFill>
                <a:effectLst/>
                <a:latin typeface="+mn-lt"/>
                <a:ea typeface="Calibri" panose="020F0502020204030204" pitchFamily="34" charset="0"/>
                <a:cs typeface="Times New Roman" panose="02020603050405020304" pitchFamily="18" charset="0"/>
              </a:rPr>
              <a:t> negli studi legali</a:t>
            </a:r>
            <a:r>
              <a:rPr kumimoji="0" lang="it-IT" altLang="it-IT" sz="4000" i="1" u="none" strike="noStrike" cap="none" normalizeH="0" baseline="0" dirty="0">
                <a:ln>
                  <a:noFill/>
                </a:ln>
                <a:solidFill>
                  <a:schemeClr val="tx1"/>
                </a:solidFill>
                <a:effectLst/>
                <a:latin typeface="+mn-lt"/>
              </a:rPr>
              <a:t/>
            </a:r>
            <a:br>
              <a:rPr kumimoji="0" lang="it-IT" altLang="it-IT" sz="4000" i="1" u="none" strike="noStrike" cap="none" normalizeH="0" baseline="0" dirty="0">
                <a:ln>
                  <a:noFill/>
                </a:ln>
                <a:solidFill>
                  <a:schemeClr val="tx1"/>
                </a:solidFill>
                <a:effectLst/>
                <a:latin typeface="+mn-lt"/>
              </a:rPr>
            </a:br>
            <a:r>
              <a:rPr kumimoji="0" lang="it-IT" altLang="it-IT" sz="4000" i="1" u="none" strike="noStrike" cap="none" normalizeH="0" baseline="0" dirty="0" smtClean="0">
                <a:ln>
                  <a:noFill/>
                </a:ln>
                <a:solidFill>
                  <a:schemeClr val="tx1"/>
                </a:solidFill>
                <a:effectLst/>
                <a:latin typeface="+mn-lt"/>
              </a:rPr>
              <a:t/>
            </a:r>
            <a:br>
              <a:rPr kumimoji="0" lang="it-IT" altLang="it-IT" sz="4000" i="1" u="none" strike="noStrike" cap="none" normalizeH="0" baseline="0" dirty="0" smtClean="0">
                <a:ln>
                  <a:noFill/>
                </a:ln>
                <a:solidFill>
                  <a:schemeClr val="tx1"/>
                </a:solidFill>
                <a:effectLst/>
                <a:latin typeface="+mn-lt"/>
              </a:rPr>
            </a:br>
            <a:r>
              <a:rPr kumimoji="0" lang="it-IT" altLang="it-IT" sz="2400" i="1" u="none" strike="noStrike" cap="none" normalizeH="0" baseline="0" dirty="0" smtClean="0">
                <a:ln>
                  <a:noFill/>
                </a:ln>
                <a:solidFill>
                  <a:schemeClr val="tx1"/>
                </a:solidFill>
                <a:effectLst/>
                <a:latin typeface="+mn-lt"/>
              </a:rPr>
              <a:t>Monza</a:t>
            </a:r>
            <a:r>
              <a:rPr kumimoji="0" lang="it-IT" altLang="it-IT" sz="2400" i="1" u="none" strike="noStrike" cap="none" normalizeH="0" baseline="0" dirty="0">
                <a:ln>
                  <a:noFill/>
                </a:ln>
                <a:solidFill>
                  <a:schemeClr val="tx1"/>
                </a:solidFill>
                <a:effectLst/>
                <a:latin typeface="+mn-lt"/>
              </a:rPr>
              <a:t>, </a:t>
            </a:r>
            <a:r>
              <a:rPr kumimoji="0" lang="it-IT" altLang="it-IT" sz="2400" i="1" u="none" strike="noStrike" cap="none" normalizeH="0" baseline="0" dirty="0" smtClean="0">
                <a:ln>
                  <a:noFill/>
                </a:ln>
                <a:solidFill>
                  <a:schemeClr val="tx1"/>
                </a:solidFill>
                <a:effectLst/>
                <a:latin typeface="+mn-lt"/>
              </a:rPr>
              <a:t>24 </a:t>
            </a:r>
            <a:r>
              <a:rPr kumimoji="0" lang="it-IT" altLang="it-IT" sz="2400" i="1" u="none" strike="noStrike" cap="none" normalizeH="0" baseline="0" dirty="0" smtClean="0">
                <a:ln>
                  <a:noFill/>
                </a:ln>
                <a:solidFill>
                  <a:schemeClr val="tx1"/>
                </a:solidFill>
                <a:effectLst/>
                <a:latin typeface="+mn-lt"/>
              </a:rPr>
              <a:t>aprile</a:t>
            </a:r>
            <a:r>
              <a:rPr kumimoji="0" lang="it-IT" altLang="it-IT" sz="2400" i="1" u="none" strike="noStrike" cap="none" normalizeH="0" dirty="0" smtClean="0">
                <a:ln>
                  <a:noFill/>
                </a:ln>
                <a:solidFill>
                  <a:schemeClr val="tx1"/>
                </a:solidFill>
                <a:effectLst/>
                <a:latin typeface="+mn-lt"/>
              </a:rPr>
              <a:t> 2018</a:t>
            </a:r>
            <a:r>
              <a:rPr kumimoji="0" lang="it-IT" altLang="it-IT" sz="2400" i="1" u="none" strike="noStrike" cap="none" normalizeH="0" baseline="0" dirty="0">
                <a:ln>
                  <a:noFill/>
                </a:ln>
                <a:solidFill>
                  <a:schemeClr val="tx1"/>
                </a:solidFill>
                <a:effectLst/>
                <a:latin typeface="+mn-lt"/>
              </a:rPr>
              <a:t>				</a:t>
            </a:r>
            <a:br>
              <a:rPr kumimoji="0" lang="it-IT" altLang="it-IT" sz="2400" i="1" u="none" strike="noStrike" cap="none" normalizeH="0" baseline="0" dirty="0">
                <a:ln>
                  <a:noFill/>
                </a:ln>
                <a:solidFill>
                  <a:schemeClr val="tx1"/>
                </a:solidFill>
                <a:effectLst/>
                <a:latin typeface="+mn-lt"/>
              </a:rPr>
            </a:br>
            <a:endParaRPr kumimoji="0" lang="it-IT" altLang="it-IT" sz="2400" i="1" u="none" strike="noStrike" cap="none" normalizeH="0" baseline="0" dirty="0">
              <a:ln>
                <a:noFill/>
              </a:ln>
              <a:solidFill>
                <a:schemeClr val="tx1"/>
              </a:solidFill>
              <a:effectLst/>
              <a:latin typeface="+mn-lt"/>
            </a:endParaRPr>
          </a:p>
        </p:txBody>
      </p:sp>
      <p:sp>
        <p:nvSpPr>
          <p:cNvPr id="3" name="Sottotitolo 2">
            <a:extLst>
              <a:ext uri="{FF2B5EF4-FFF2-40B4-BE49-F238E27FC236}">
                <a16:creationId xmlns:a16="http://schemas.microsoft.com/office/drawing/2014/main" xmlns="" id="{419FBF61-8C99-44BE-BBC1-5445D6FFA87F}"/>
              </a:ext>
            </a:extLst>
          </p:cNvPr>
          <p:cNvSpPr>
            <a:spLocks noGrp="1"/>
          </p:cNvSpPr>
          <p:nvPr>
            <p:ph type="subTitle" idx="1"/>
          </p:nvPr>
        </p:nvSpPr>
        <p:spPr>
          <a:xfrm>
            <a:off x="1091086" y="4536302"/>
            <a:ext cx="10058400" cy="1143000"/>
          </a:xfrm>
        </p:spPr>
        <p:txBody>
          <a:bodyPr>
            <a:normAutofit fontScale="85000" lnSpcReduction="20000"/>
          </a:bodyPr>
          <a:lstStyle/>
          <a:p>
            <a:r>
              <a:rPr lang="it-IT" dirty="0"/>
              <a:t>Avv. </a:t>
            </a:r>
            <a:r>
              <a:rPr lang="it-IT" dirty="0" smtClean="0"/>
              <a:t>Ombretta </a:t>
            </a:r>
            <a:r>
              <a:rPr lang="it-IT" dirty="0" err="1" smtClean="0"/>
              <a:t>galimberti</a:t>
            </a:r>
            <a:r>
              <a:rPr lang="it-IT" dirty="0" smtClean="0"/>
              <a:t>			</a:t>
            </a:r>
            <a:endParaRPr lang="it-IT" b="1" dirty="0" smtClean="0"/>
          </a:p>
          <a:p>
            <a:endParaRPr lang="it-IT" dirty="0"/>
          </a:p>
          <a:p>
            <a:r>
              <a:rPr lang="it-IT" dirty="0"/>
              <a:t>					</a:t>
            </a:r>
          </a:p>
        </p:txBody>
      </p:sp>
      <p:sp>
        <p:nvSpPr>
          <p:cNvPr id="4" name="Segnaposto piè di pagina 3"/>
          <p:cNvSpPr>
            <a:spLocks noGrp="1"/>
          </p:cNvSpPr>
          <p:nvPr>
            <p:ph type="ftr" sz="quarter" idx="11"/>
          </p:nvPr>
        </p:nvSpPr>
        <p:spPr/>
        <p:txBody>
          <a:bodyPr/>
          <a:lstStyle/>
          <a:p>
            <a:r>
              <a:rPr lang="it-IT" sz="1200" b="1" dirty="0" smtClean="0">
                <a:solidFill>
                  <a:schemeClr val="tx1"/>
                </a:solidFill>
                <a:latin typeface="Copperplate Gothic Bold" pitchFamily="34" charset="0"/>
              </a:rPr>
              <a:t>GORRETA </a:t>
            </a:r>
            <a:r>
              <a:rPr lang="it-IT" sz="1200" b="1" dirty="0" smtClean="0">
                <a:solidFill>
                  <a:srgbClr val="FF0000"/>
                </a:solidFill>
                <a:latin typeface="Copperplate Gothic Bold" pitchFamily="34" charset="0"/>
              </a:rPr>
              <a:t>&amp;</a:t>
            </a:r>
            <a:r>
              <a:rPr lang="it-IT" sz="1200" b="1" dirty="0" smtClean="0">
                <a:solidFill>
                  <a:schemeClr val="tx1"/>
                </a:solidFill>
                <a:latin typeface="Copperplate Gothic Bold" pitchFamily="34" charset="0"/>
              </a:rPr>
              <a:t> GALIMBERTI </a:t>
            </a:r>
            <a:r>
              <a:rPr lang="it-IT" sz="1200" dirty="0" smtClean="0">
                <a:solidFill>
                  <a:schemeClr val="tx1"/>
                </a:solidFill>
                <a:latin typeface="Copperplate Gothic Bold" pitchFamily="34" charset="0"/>
              </a:rPr>
              <a:t>Studio Legale</a:t>
            </a:r>
            <a:endParaRPr lang="it-IT" sz="1200" dirty="0">
              <a:solidFill>
                <a:schemeClr val="tx1"/>
              </a:solidFill>
              <a:latin typeface="Copperplate Gothic Bold" pitchFamily="34" charset="0"/>
            </a:endParaRPr>
          </a:p>
        </p:txBody>
      </p:sp>
    </p:spTree>
    <p:extLst>
      <p:ext uri="{BB962C8B-B14F-4D97-AF65-F5344CB8AC3E}">
        <p14:creationId xmlns:p14="http://schemas.microsoft.com/office/powerpoint/2010/main" xmlns="" val="2123516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B68FEBB-F6EE-452A-B3B0-D7AF89F7FD36}"/>
              </a:ext>
            </a:extLst>
          </p:cNvPr>
          <p:cNvSpPr>
            <a:spLocks noGrp="1"/>
          </p:cNvSpPr>
          <p:nvPr>
            <p:ph type="title"/>
          </p:nvPr>
        </p:nvSpPr>
        <p:spPr/>
        <p:txBody>
          <a:bodyPr/>
          <a:lstStyle/>
          <a:p>
            <a:r>
              <a:rPr lang="it-IT" dirty="0" smtClean="0"/>
              <a:t>Nomine: incaricati</a:t>
            </a:r>
            <a:endParaRPr lang="it-IT" dirty="0"/>
          </a:p>
        </p:txBody>
      </p:sp>
      <p:sp>
        <p:nvSpPr>
          <p:cNvPr id="3" name="Segnaposto contenuto 2">
            <a:extLst>
              <a:ext uri="{FF2B5EF4-FFF2-40B4-BE49-F238E27FC236}">
                <a16:creationId xmlns:a16="http://schemas.microsoft.com/office/drawing/2014/main" xmlns="" id="{BEB03547-2977-46E0-B015-69E1D379DCA1}"/>
              </a:ext>
            </a:extLst>
          </p:cNvPr>
          <p:cNvSpPr>
            <a:spLocks noGrp="1"/>
          </p:cNvSpPr>
          <p:nvPr>
            <p:ph idx="1"/>
          </p:nvPr>
        </p:nvSpPr>
        <p:spPr/>
        <p:txBody>
          <a:bodyPr/>
          <a:lstStyle/>
          <a:p>
            <a:r>
              <a:rPr lang="it-IT" dirty="0" smtClean="0"/>
              <a:t>Gli incaricati sono:</a:t>
            </a:r>
          </a:p>
          <a:p>
            <a:pPr algn="just"/>
            <a:r>
              <a:rPr lang="it-IT" dirty="0" smtClean="0"/>
              <a:t>“</a:t>
            </a:r>
            <a:r>
              <a:rPr lang="it-IT" i="1" dirty="0" smtClean="0"/>
              <a:t>le persone fisiche autorizzate a compiere operazioni di trattamento dal titolare o dal responsabile</a:t>
            </a:r>
            <a:r>
              <a:rPr lang="it-IT" dirty="0" smtClean="0"/>
              <a:t>”. </a:t>
            </a:r>
          </a:p>
          <a:p>
            <a:pPr algn="just"/>
            <a:r>
              <a:rPr lang="it-IT" dirty="0" smtClean="0"/>
              <a:t>Le persone fisiche che trattano dati personali devono essere espressamente autorizzate per iscritto attraverso apposita lettera di nomina.</a:t>
            </a:r>
          </a:p>
          <a:p>
            <a:pPr algn="just"/>
            <a:r>
              <a:rPr lang="it-IT" dirty="0" smtClean="0"/>
              <a:t>Nel regolamento UE 2016/679 non vi è una definizione di incaricati che, tuttavia, coincidono con le persone autorizzate al trattamento dei dati personali sotto l’autorità diretta del titolare o del responsabile”.</a:t>
            </a:r>
            <a:endParaRPr lang="it-IT" dirty="0"/>
          </a:p>
        </p:txBody>
      </p:sp>
      <p:sp>
        <p:nvSpPr>
          <p:cNvPr id="4" name="Segnaposto piè di pagina 3"/>
          <p:cNvSpPr>
            <a:spLocks noGrp="1"/>
          </p:cNvSpPr>
          <p:nvPr>
            <p:ph type="ftr" sz="quarter" idx="11"/>
          </p:nvPr>
        </p:nvSpPr>
        <p:spPr/>
        <p:txBody>
          <a:bodyPr/>
          <a:lstStyle/>
          <a:p>
            <a:r>
              <a:rPr lang="it-IT" b="1" dirty="0" smtClean="0">
                <a:solidFill>
                  <a:schemeClr val="tx1"/>
                </a:solidFill>
                <a:latin typeface="Copperplate Gothic Bold" pitchFamily="34" charset="0"/>
              </a:rPr>
              <a:t>GORRETA </a:t>
            </a:r>
            <a:r>
              <a:rPr lang="it-IT" b="1" dirty="0" smtClean="0">
                <a:solidFill>
                  <a:srgbClr val="FF0000"/>
                </a:solidFill>
                <a:latin typeface="Copperplate Gothic Bold" pitchFamily="34" charset="0"/>
              </a:rPr>
              <a:t>&amp;</a:t>
            </a:r>
            <a:r>
              <a:rPr lang="it-IT" b="1" dirty="0" smtClean="0">
                <a:solidFill>
                  <a:schemeClr val="tx1"/>
                </a:solidFill>
                <a:latin typeface="Copperplate Gothic Bold" pitchFamily="34" charset="0"/>
              </a:rPr>
              <a:t> GALIMBERTI </a:t>
            </a:r>
            <a:r>
              <a:rPr lang="it-IT" dirty="0" smtClean="0">
                <a:solidFill>
                  <a:schemeClr val="tx1"/>
                </a:solidFill>
                <a:latin typeface="Copperplate Gothic Bold" pitchFamily="34" charset="0"/>
              </a:rPr>
              <a:t>Studio Legale</a:t>
            </a:r>
            <a:endParaRPr lang="it-IT" dirty="0">
              <a:solidFill>
                <a:schemeClr val="tx1"/>
              </a:solidFill>
              <a:latin typeface="Copperplate Gothic Bold" pitchFamily="34" charset="0"/>
            </a:endParaRPr>
          </a:p>
        </p:txBody>
      </p:sp>
    </p:spTree>
    <p:extLst>
      <p:ext uri="{BB962C8B-B14F-4D97-AF65-F5344CB8AC3E}">
        <p14:creationId xmlns:p14="http://schemas.microsoft.com/office/powerpoint/2010/main" xmlns="" val="3799082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just"/>
            <a:r>
              <a:rPr lang="it-IT" dirty="0" smtClean="0"/>
              <a:t>Nomine: Responsabili e incaricati all’interno dello studio</a:t>
            </a:r>
            <a:endParaRPr lang="it-IT" dirty="0"/>
          </a:p>
        </p:txBody>
      </p:sp>
      <p:sp>
        <p:nvSpPr>
          <p:cNvPr id="3" name="Segnaposto contenuto 2"/>
          <p:cNvSpPr>
            <a:spLocks noGrp="1"/>
          </p:cNvSpPr>
          <p:nvPr>
            <p:ph idx="1"/>
          </p:nvPr>
        </p:nvSpPr>
        <p:spPr/>
        <p:txBody>
          <a:bodyPr>
            <a:normAutofit/>
          </a:bodyPr>
          <a:lstStyle/>
          <a:p>
            <a:r>
              <a:rPr lang="it-IT" dirty="0" smtClean="0"/>
              <a:t>Possono essere designati dai responsabili privacy.</a:t>
            </a:r>
          </a:p>
          <a:p>
            <a:r>
              <a:rPr lang="it-IT" dirty="0" smtClean="0"/>
              <a:t>Ci si può avvalere dell’operato di soggetti esterni che devono essere nominati quali responsabili.</a:t>
            </a:r>
          </a:p>
          <a:p>
            <a:r>
              <a:rPr lang="it-IT" dirty="0" smtClean="0"/>
              <a:t>Chiunque abbia accesso ai dati (collaboratori, tirocinanti, personali amministrativo), deve essere designato quale incaricato del trattamento.</a:t>
            </a:r>
            <a:endParaRPr lang="it-IT" dirty="0"/>
          </a:p>
        </p:txBody>
      </p:sp>
      <p:sp>
        <p:nvSpPr>
          <p:cNvPr id="4" name="Segnaposto piè di pagina 3"/>
          <p:cNvSpPr>
            <a:spLocks noGrp="1"/>
          </p:cNvSpPr>
          <p:nvPr>
            <p:ph type="ftr" sz="quarter" idx="11"/>
          </p:nvPr>
        </p:nvSpPr>
        <p:spPr/>
        <p:txBody>
          <a:bodyPr/>
          <a:lstStyle/>
          <a:p>
            <a:r>
              <a:rPr lang="it-IT" b="1" dirty="0" smtClean="0">
                <a:solidFill>
                  <a:schemeClr val="tx1"/>
                </a:solidFill>
                <a:latin typeface="Copperplate Gothic Bold" pitchFamily="34" charset="0"/>
              </a:rPr>
              <a:t>GORRETA </a:t>
            </a:r>
            <a:r>
              <a:rPr lang="it-IT" b="1" dirty="0" smtClean="0">
                <a:solidFill>
                  <a:srgbClr val="FF0000"/>
                </a:solidFill>
                <a:latin typeface="Copperplate Gothic Bold" pitchFamily="34" charset="0"/>
              </a:rPr>
              <a:t>&amp;</a:t>
            </a:r>
            <a:r>
              <a:rPr lang="it-IT" b="1" dirty="0" smtClean="0">
                <a:solidFill>
                  <a:schemeClr val="tx1"/>
                </a:solidFill>
                <a:latin typeface="Copperplate Gothic Bold" pitchFamily="34" charset="0"/>
              </a:rPr>
              <a:t> GALIMBERTI </a:t>
            </a:r>
            <a:r>
              <a:rPr lang="it-IT" dirty="0" smtClean="0">
                <a:solidFill>
                  <a:schemeClr val="tx1"/>
                </a:solidFill>
                <a:latin typeface="Copperplate Gothic Bold" pitchFamily="34" charset="0"/>
              </a:rPr>
              <a:t>Studio Legale</a:t>
            </a:r>
          </a:p>
          <a:p>
            <a:endParaRPr lang="it-IT" dirty="0"/>
          </a:p>
        </p:txBody>
      </p:sp>
    </p:spTree>
    <p:extLst>
      <p:ext uri="{BB962C8B-B14F-4D97-AF65-F5344CB8AC3E}">
        <p14:creationId xmlns:p14="http://schemas.microsoft.com/office/powerpoint/2010/main" xmlns="" val="34560599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7A11DE2-F78F-4BB0-BAF4-9984D2F287E6}"/>
              </a:ext>
            </a:extLst>
          </p:cNvPr>
          <p:cNvSpPr>
            <a:spLocks noGrp="1"/>
          </p:cNvSpPr>
          <p:nvPr>
            <p:ph type="title"/>
          </p:nvPr>
        </p:nvSpPr>
        <p:spPr/>
        <p:txBody>
          <a:bodyPr/>
          <a:lstStyle/>
          <a:p>
            <a:r>
              <a:rPr lang="it-IT" dirty="0" smtClean="0"/>
              <a:t>DPO negli studi legali?</a:t>
            </a:r>
            <a:endParaRPr lang="it-IT" dirty="0"/>
          </a:p>
        </p:txBody>
      </p:sp>
      <p:sp>
        <p:nvSpPr>
          <p:cNvPr id="3" name="Segnaposto contenuto 2">
            <a:extLst>
              <a:ext uri="{FF2B5EF4-FFF2-40B4-BE49-F238E27FC236}">
                <a16:creationId xmlns:a16="http://schemas.microsoft.com/office/drawing/2014/main" xmlns="" id="{A4BB6DB3-8E9F-4295-91D9-ED3D65BC8F4B}"/>
              </a:ext>
            </a:extLst>
          </p:cNvPr>
          <p:cNvSpPr>
            <a:spLocks noGrp="1"/>
          </p:cNvSpPr>
          <p:nvPr>
            <p:ph idx="1"/>
          </p:nvPr>
        </p:nvSpPr>
        <p:spPr/>
        <p:txBody>
          <a:bodyPr>
            <a:normAutofit/>
          </a:bodyPr>
          <a:lstStyle/>
          <a:p>
            <a:pPr algn="just"/>
            <a:r>
              <a:rPr lang="it-IT" dirty="0" smtClean="0"/>
              <a:t>La nomina è obbligatoria nel caso in cui le attività principali consistano nel trattamento, su larga scala, di categorie particolari di dati personali.</a:t>
            </a:r>
          </a:p>
          <a:p>
            <a:pPr algn="just"/>
            <a:r>
              <a:rPr lang="it-IT" dirty="0" smtClean="0"/>
              <a:t>Con attività principali si possono intendere le operazioni essenziali che sono necessarie al raggiungimento degli obiettivi perseguiti dal titolare o dal responsabile del trattamento.</a:t>
            </a:r>
          </a:p>
          <a:p>
            <a:pPr algn="just"/>
            <a:r>
              <a:rPr lang="it-IT" dirty="0" smtClean="0"/>
              <a:t>Perché il trattamento sia su larga scala, occorre tenere conto di vari fattori (numero di soggetti interessati dal trattamento, volume dei dati, tipologia dei dati, durata o persistenza dell’attività di trattamento, portata geografica dell’attività di trattamento).</a:t>
            </a:r>
          </a:p>
          <a:p>
            <a:pPr algn="just"/>
            <a:r>
              <a:rPr lang="it-IT" dirty="0" smtClean="0"/>
              <a:t>Non si considera su larga scala il “trattamento dei dati personali relativi a condanne penali e reati svolto da un singolo avvocato”.</a:t>
            </a:r>
            <a:endParaRPr lang="it-IT" dirty="0"/>
          </a:p>
          <a:p>
            <a:endParaRPr lang="it-IT" dirty="0"/>
          </a:p>
          <a:p>
            <a:endParaRPr lang="it-IT" dirty="0"/>
          </a:p>
        </p:txBody>
      </p:sp>
      <p:sp>
        <p:nvSpPr>
          <p:cNvPr id="4" name="Segnaposto piè di pagina 3"/>
          <p:cNvSpPr>
            <a:spLocks noGrp="1"/>
          </p:cNvSpPr>
          <p:nvPr>
            <p:ph type="ftr" sz="quarter" idx="11"/>
          </p:nvPr>
        </p:nvSpPr>
        <p:spPr/>
        <p:txBody>
          <a:bodyPr/>
          <a:lstStyle/>
          <a:p>
            <a:r>
              <a:rPr lang="it-IT" b="1" dirty="0" smtClean="0">
                <a:solidFill>
                  <a:schemeClr val="tx1"/>
                </a:solidFill>
                <a:latin typeface="Copperplate Gothic Bold" pitchFamily="34" charset="0"/>
              </a:rPr>
              <a:t>GORRETA </a:t>
            </a:r>
            <a:r>
              <a:rPr lang="it-IT" b="1" dirty="0" smtClean="0">
                <a:solidFill>
                  <a:srgbClr val="FF0000"/>
                </a:solidFill>
                <a:latin typeface="Copperplate Gothic Bold" pitchFamily="34" charset="0"/>
              </a:rPr>
              <a:t>&amp;</a:t>
            </a:r>
            <a:r>
              <a:rPr lang="it-IT" b="1" dirty="0" smtClean="0">
                <a:solidFill>
                  <a:schemeClr val="tx1"/>
                </a:solidFill>
                <a:latin typeface="Copperplate Gothic Bold" pitchFamily="34" charset="0"/>
              </a:rPr>
              <a:t> GALIMBERTI </a:t>
            </a:r>
            <a:r>
              <a:rPr lang="it-IT" dirty="0" smtClean="0">
                <a:solidFill>
                  <a:schemeClr val="tx1"/>
                </a:solidFill>
                <a:latin typeface="Copperplate Gothic Bold" pitchFamily="34" charset="0"/>
              </a:rPr>
              <a:t>Studio Legale</a:t>
            </a:r>
          </a:p>
          <a:p>
            <a:endParaRPr lang="it-IT" dirty="0"/>
          </a:p>
        </p:txBody>
      </p:sp>
    </p:spTree>
    <p:extLst>
      <p:ext uri="{BB962C8B-B14F-4D97-AF65-F5344CB8AC3E}">
        <p14:creationId xmlns:p14="http://schemas.microsoft.com/office/powerpoint/2010/main" xmlns="" val="603981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1C705B0-54C9-44AE-B565-D807BA2C01C1}"/>
              </a:ext>
            </a:extLst>
          </p:cNvPr>
          <p:cNvSpPr>
            <a:spLocks noGrp="1"/>
          </p:cNvSpPr>
          <p:nvPr>
            <p:ph type="title"/>
          </p:nvPr>
        </p:nvSpPr>
        <p:spPr>
          <a:xfrm>
            <a:off x="1079350" y="295567"/>
            <a:ext cx="10058400" cy="1450757"/>
          </a:xfrm>
        </p:spPr>
        <p:txBody>
          <a:bodyPr/>
          <a:lstStyle/>
          <a:p>
            <a:r>
              <a:rPr lang="it-IT" dirty="0" smtClean="0"/>
              <a:t>Nuovi obblighi</a:t>
            </a:r>
            <a:endParaRPr lang="it-IT" dirty="0"/>
          </a:p>
        </p:txBody>
      </p:sp>
      <p:sp>
        <p:nvSpPr>
          <p:cNvPr id="3" name="Segnaposto contenuto 2">
            <a:extLst>
              <a:ext uri="{FF2B5EF4-FFF2-40B4-BE49-F238E27FC236}">
                <a16:creationId xmlns:a16="http://schemas.microsoft.com/office/drawing/2014/main" xmlns="" id="{003E168B-9ECD-4E7E-A7C0-97634B42B570}"/>
              </a:ext>
            </a:extLst>
          </p:cNvPr>
          <p:cNvSpPr>
            <a:spLocks noGrp="1"/>
          </p:cNvSpPr>
          <p:nvPr>
            <p:ph idx="1"/>
          </p:nvPr>
        </p:nvSpPr>
        <p:spPr>
          <a:xfrm>
            <a:off x="1004047" y="1845734"/>
            <a:ext cx="10151633" cy="4904690"/>
          </a:xfrm>
        </p:spPr>
        <p:txBody>
          <a:bodyPr>
            <a:normAutofit/>
          </a:bodyPr>
          <a:lstStyle/>
          <a:p>
            <a:pPr algn="just"/>
            <a:r>
              <a:rPr lang="it-IT" sz="1200" b="1" dirty="0" smtClean="0"/>
              <a:t>Principio di </a:t>
            </a:r>
            <a:r>
              <a:rPr lang="it-IT" sz="1200" b="1" dirty="0" err="1" smtClean="0"/>
              <a:t>accountability</a:t>
            </a:r>
            <a:r>
              <a:rPr lang="it-IT" sz="1200" b="1" dirty="0" smtClean="0"/>
              <a:t> </a:t>
            </a:r>
            <a:r>
              <a:rPr lang="it-IT" sz="1200" dirty="0" smtClean="0"/>
              <a:t>(</a:t>
            </a:r>
            <a:r>
              <a:rPr lang="it-IT" sz="1200" dirty="0" err="1" smtClean="0"/>
              <a:t>rendicontazione-responsabilizzazione</a:t>
            </a:r>
            <a:r>
              <a:rPr lang="it-IT" sz="1200" dirty="0" smtClean="0"/>
              <a:t>), contemplato dalla nuova normativa europea, si traduce in un approccio proattivo e in obblighi pregnanti i quali si concretizzano nel dimostrare l’adozione delle misure tecniche ed organizzative atte a garantire l’applicazione del Regolamento.</a:t>
            </a:r>
          </a:p>
          <a:p>
            <a:pPr algn="just"/>
            <a:r>
              <a:rPr lang="it-IT" sz="1200" b="1" dirty="0" smtClean="0"/>
              <a:t>Privacy </a:t>
            </a:r>
            <a:r>
              <a:rPr lang="it-IT" sz="1200" b="1" dirty="0" err="1" smtClean="0"/>
              <a:t>by</a:t>
            </a:r>
            <a:r>
              <a:rPr lang="it-IT" sz="1200" b="1" dirty="0" smtClean="0"/>
              <a:t> design e </a:t>
            </a:r>
            <a:r>
              <a:rPr lang="it-IT" sz="1200" b="1" dirty="0" err="1" smtClean="0"/>
              <a:t>by</a:t>
            </a:r>
            <a:r>
              <a:rPr lang="it-IT" sz="1200" b="1" dirty="0" smtClean="0"/>
              <a:t> default: </a:t>
            </a:r>
            <a:r>
              <a:rPr lang="it-IT" sz="1200" dirty="0" smtClean="0"/>
              <a:t>sono due principi chiave, previsti dall’art. 25 del Regolamento, di cui il Titolare deve tenere conto nell’adozione di misure tecniche ed organizzative.  </a:t>
            </a:r>
            <a:r>
              <a:rPr lang="it-IT" sz="1200" u="sng" dirty="0" smtClean="0"/>
              <a:t>Il primo significa protezione dei dati sin dal tempo della progettazione. Il secondo richiede, invece, l’adozione di misure tecniche ed organizzative adeguate a garantire che siano trattati, per impostazione predefinita, solo i dati personali necessari per ogni specifica finalità del trattamento.</a:t>
            </a:r>
          </a:p>
          <a:p>
            <a:pPr algn="just"/>
            <a:r>
              <a:rPr lang="it-IT" sz="1200" b="1" dirty="0" smtClean="0"/>
              <a:t>Registro delle attività di trattamento</a:t>
            </a:r>
            <a:r>
              <a:rPr lang="it-IT" sz="1200" dirty="0" smtClean="0"/>
              <a:t>: il Titolare ed il Responsabile del Trattamento hanno l’obbligo di tenere un registro delle rispettive attività di trattamento, contenente le informazioni indicate all’art. 30 del Regolamento (tra cui vi sono ad esempio le finalità, una descrizione delle categorie di dati e di interessati, i termini previsti per la cancellazione </a:t>
            </a:r>
            <a:r>
              <a:rPr lang="it-IT" sz="1200" dirty="0" err="1" smtClean="0"/>
              <a:t>exc</a:t>
            </a:r>
            <a:r>
              <a:rPr lang="it-IT" sz="1200" dirty="0" smtClean="0"/>
              <a:t>.). L’obbligo è derogato per la aziende con meno di 250 dipendenti che trattino dati in maniera occasionale e comunque senza particolari livelli di rischio. </a:t>
            </a:r>
            <a:r>
              <a:rPr lang="it-IT" sz="1200" b="1" dirty="0" smtClean="0"/>
              <a:t>Adempimenti: si consiglia a tutti i Titolari e responsabili, a prescindere dalle dimensioni organizzative della compagine, di dotarsi di tali registri ed effettuare una ricognizione dei trattamenti effettuati, anche nell’ottica della valutazione di impatto e dell’analisi dei rischi. E’ necessario come adempimento logico e operativo prima che giuridico perché il soggetto attivo del trattamento che ne è anche responsabile riesce, attraverso una mappatura specifica, a censire con precisione tutte le banche dati rilevanti per la valutazione del rischio.</a:t>
            </a:r>
          </a:p>
          <a:p>
            <a:pPr algn="just"/>
            <a:r>
              <a:rPr lang="it-IT" sz="1200" b="1" dirty="0" smtClean="0"/>
              <a:t>Sicurezza dei dati: </a:t>
            </a:r>
            <a:r>
              <a:rPr lang="it-IT" sz="1200" dirty="0" smtClean="0"/>
              <a:t>approntamento di misure adeguate.  * </a:t>
            </a:r>
            <a:r>
              <a:rPr lang="it-IT" sz="1200" dirty="0" err="1" smtClean="0"/>
              <a:t>pesudonimizzazione</a:t>
            </a:r>
            <a:r>
              <a:rPr lang="it-IT" sz="1200" dirty="0" smtClean="0"/>
              <a:t> e cifratura dei dati personali; capacità di assicurare su base permanente  la riservatezza, l’integrità, la resilienza dei sistemi; </a:t>
            </a:r>
            <a:r>
              <a:rPr lang="it-IT" sz="1200" dirty="0" err="1" smtClean="0"/>
              <a:t>*la</a:t>
            </a:r>
            <a:r>
              <a:rPr lang="it-IT" sz="1200" dirty="0" smtClean="0"/>
              <a:t> capacità di ripristinare tempestivamente la disponibilità e l’accesso dei dati personali in caso di incidente tecnico; </a:t>
            </a:r>
            <a:r>
              <a:rPr lang="it-IT" sz="1200" dirty="0" err="1" smtClean="0"/>
              <a:t>*una</a:t>
            </a:r>
            <a:r>
              <a:rPr lang="it-IT" sz="1200" dirty="0" smtClean="0"/>
              <a:t> procedura per verificare e testare regolarmente l’efficacia delle misure tecniche e organizzative utilizzate al fine di garantire la sicurezza del trattamento.</a:t>
            </a:r>
          </a:p>
          <a:p>
            <a:pPr algn="just"/>
            <a:r>
              <a:rPr lang="it-IT" sz="1200" b="1" dirty="0" smtClean="0"/>
              <a:t>Data </a:t>
            </a:r>
            <a:r>
              <a:rPr lang="it-IT" sz="1200" b="1" dirty="0" err="1" smtClean="0"/>
              <a:t>breach</a:t>
            </a:r>
            <a:r>
              <a:rPr lang="it-IT" sz="1200" dirty="0" smtClean="0"/>
              <a:t>: il Regolamento introduce l’obbligo per tutti i Titolari (attualmente è previsto solo per i fornitori di servizi di comunicazione elettronica accessibili al pubblico), di notificare all’autorità di controllo ogni violazione di dati senza ingiustificato ritardo da quando ne hanno conoscenza. Ciò salvo che ritengano improbabile che da tale violazione possano derivare rischi per i diritti e le libertà delle persone fisiche.</a:t>
            </a:r>
          </a:p>
          <a:p>
            <a:pPr algn="just"/>
            <a:r>
              <a:rPr lang="it-IT" sz="1200" b="1" dirty="0" smtClean="0"/>
              <a:t>Valutazione d’impatto</a:t>
            </a:r>
            <a:r>
              <a:rPr lang="it-IT" sz="1200" dirty="0" smtClean="0"/>
              <a:t>: novità assoluta, sostituisce l’obbligo generale di notificare all’autorità di controllo il trattamento dei dati personali. La valutazione è obbligatoria nei casi di valutazione sistematica e globale di aspetti personali relativi a persone fisiche, basata su un trattamento automatizzato, compresa la </a:t>
            </a:r>
            <a:r>
              <a:rPr lang="it-IT" sz="1200" dirty="0" err="1" smtClean="0"/>
              <a:t>profilazione</a:t>
            </a:r>
            <a:r>
              <a:rPr lang="it-IT" sz="1200" dirty="0" smtClean="0"/>
              <a:t>, su cui si fondano decisioni che hanno effetti giuridici sulle persone fisiche; trattamento su larga scala di categorie particolari di dati; sorveglianza sistematica su larga scala di una zona accessibile al pubblico.</a:t>
            </a:r>
            <a:endParaRPr lang="it-IT" sz="1200" dirty="0" smtClean="0"/>
          </a:p>
          <a:p>
            <a:pPr algn="just"/>
            <a:endParaRPr lang="it-IT" sz="1400" dirty="0" smtClean="0"/>
          </a:p>
          <a:p>
            <a:pPr algn="just"/>
            <a:endParaRPr lang="it-IT" sz="1400" dirty="0"/>
          </a:p>
        </p:txBody>
      </p:sp>
      <p:sp>
        <p:nvSpPr>
          <p:cNvPr id="4" name="Segnaposto piè di pagina 3"/>
          <p:cNvSpPr>
            <a:spLocks noGrp="1"/>
          </p:cNvSpPr>
          <p:nvPr>
            <p:ph type="ftr" sz="quarter" idx="11"/>
          </p:nvPr>
        </p:nvSpPr>
        <p:spPr>
          <a:xfrm>
            <a:off x="3668255" y="6858000"/>
            <a:ext cx="4822804" cy="365125"/>
          </a:xfrm>
        </p:spPr>
        <p:txBody>
          <a:bodyPr/>
          <a:lstStyle/>
          <a:p>
            <a:r>
              <a:rPr lang="it-IT" b="1" dirty="0" smtClean="0">
                <a:solidFill>
                  <a:schemeClr val="tx1"/>
                </a:solidFill>
                <a:latin typeface="Copperplate Gothic Bold" pitchFamily="34" charset="0"/>
              </a:rPr>
              <a:t>GORRETA </a:t>
            </a:r>
            <a:r>
              <a:rPr lang="it-IT" b="1" dirty="0" smtClean="0">
                <a:solidFill>
                  <a:srgbClr val="FF0000"/>
                </a:solidFill>
                <a:latin typeface="Copperplate Gothic Bold" pitchFamily="34" charset="0"/>
              </a:rPr>
              <a:t>&amp;</a:t>
            </a:r>
            <a:r>
              <a:rPr lang="it-IT" b="1" dirty="0" smtClean="0">
                <a:solidFill>
                  <a:schemeClr val="tx1"/>
                </a:solidFill>
                <a:latin typeface="Copperplate Gothic Bold" pitchFamily="34" charset="0"/>
              </a:rPr>
              <a:t> GALIMBERTI </a:t>
            </a:r>
            <a:r>
              <a:rPr lang="it-IT" dirty="0" smtClean="0">
                <a:solidFill>
                  <a:schemeClr val="tx1"/>
                </a:solidFill>
                <a:latin typeface="Copperplate Gothic Bold" pitchFamily="34" charset="0"/>
              </a:rPr>
              <a:t>Studio Legale</a:t>
            </a:r>
          </a:p>
          <a:p>
            <a:endParaRPr lang="it-IT" dirty="0"/>
          </a:p>
        </p:txBody>
      </p:sp>
    </p:spTree>
    <p:extLst>
      <p:ext uri="{BB962C8B-B14F-4D97-AF65-F5344CB8AC3E}">
        <p14:creationId xmlns:p14="http://schemas.microsoft.com/office/powerpoint/2010/main" xmlns="" val="3526605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Misure di sicurezza</a:t>
            </a:r>
            <a:endParaRPr lang="it-IT" dirty="0"/>
          </a:p>
        </p:txBody>
      </p:sp>
      <p:sp>
        <p:nvSpPr>
          <p:cNvPr id="3" name="Segnaposto contenuto 2"/>
          <p:cNvSpPr>
            <a:spLocks noGrp="1"/>
          </p:cNvSpPr>
          <p:nvPr>
            <p:ph idx="1"/>
          </p:nvPr>
        </p:nvSpPr>
        <p:spPr>
          <a:xfrm>
            <a:off x="1007633" y="1846730"/>
            <a:ext cx="5572461" cy="3663776"/>
          </a:xfrm>
        </p:spPr>
        <p:txBody>
          <a:bodyPr numCol="2"/>
          <a:lstStyle/>
          <a:p>
            <a:pPr algn="just">
              <a:tabLst>
                <a:tab pos="88900" algn="l"/>
              </a:tabLst>
            </a:pPr>
            <a:r>
              <a:rPr lang="it-IT" dirty="0" smtClean="0"/>
              <a:t>I dati raccolti devono essere protetti con idonee e preventive misure di sicurezza, riducendo al minimo i rischi di distruzione, di perdita, anche accidentale, di accesso non autorizzato, di trattamento non consentito o non conforme alle finalità del raccolta.</a:t>
            </a:r>
            <a:endParaRPr lang="it-IT" dirty="0"/>
          </a:p>
        </p:txBody>
      </p:sp>
      <p:sp>
        <p:nvSpPr>
          <p:cNvPr id="4" name="Segnaposto piè di pagina 3"/>
          <p:cNvSpPr>
            <a:spLocks noGrp="1"/>
          </p:cNvSpPr>
          <p:nvPr>
            <p:ph type="ftr" sz="quarter" idx="11"/>
          </p:nvPr>
        </p:nvSpPr>
        <p:spPr/>
        <p:txBody>
          <a:bodyPr/>
          <a:lstStyle/>
          <a:p>
            <a:r>
              <a:rPr lang="it-IT" b="1" dirty="0" smtClean="0">
                <a:solidFill>
                  <a:schemeClr val="tx1"/>
                </a:solidFill>
                <a:latin typeface="Copperplate Gothic Bold" pitchFamily="34" charset="0"/>
              </a:rPr>
              <a:t>GORRETA </a:t>
            </a:r>
            <a:r>
              <a:rPr lang="it-IT" b="1" dirty="0" smtClean="0">
                <a:solidFill>
                  <a:srgbClr val="FF0000"/>
                </a:solidFill>
                <a:latin typeface="Copperplate Gothic Bold" pitchFamily="34" charset="0"/>
              </a:rPr>
              <a:t>&amp;</a:t>
            </a:r>
            <a:r>
              <a:rPr lang="it-IT" b="1" dirty="0" smtClean="0">
                <a:solidFill>
                  <a:schemeClr val="tx1"/>
                </a:solidFill>
                <a:latin typeface="Copperplate Gothic Bold" pitchFamily="34" charset="0"/>
              </a:rPr>
              <a:t> GALIMBERTI </a:t>
            </a:r>
            <a:r>
              <a:rPr lang="it-IT" dirty="0" smtClean="0">
                <a:solidFill>
                  <a:schemeClr val="tx1"/>
                </a:solidFill>
                <a:latin typeface="Copperplate Gothic Bold" pitchFamily="34" charset="0"/>
              </a:rPr>
              <a:t>Studio Legale</a:t>
            </a:r>
          </a:p>
          <a:p>
            <a:endParaRPr lang="it-IT" dirty="0"/>
          </a:p>
        </p:txBody>
      </p:sp>
    </p:spTree>
    <p:extLst>
      <p:ext uri="{BB962C8B-B14F-4D97-AF65-F5344CB8AC3E}">
        <p14:creationId xmlns:p14="http://schemas.microsoft.com/office/powerpoint/2010/main" xmlns="" val="3601200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1889600-06E8-42CC-9F4C-67F1C46FC0B0}"/>
              </a:ext>
            </a:extLst>
          </p:cNvPr>
          <p:cNvSpPr>
            <a:spLocks noGrp="1"/>
          </p:cNvSpPr>
          <p:nvPr>
            <p:ph type="title"/>
          </p:nvPr>
        </p:nvSpPr>
        <p:spPr/>
        <p:txBody>
          <a:bodyPr>
            <a:normAutofit fontScale="90000"/>
          </a:bodyPr>
          <a:lstStyle/>
          <a:p>
            <a:pPr algn="ctr"/>
            <a:r>
              <a:rPr lang="it-IT" dirty="0" smtClean="0"/>
              <a:t>Misure </a:t>
            </a:r>
            <a:r>
              <a:rPr lang="it-IT" dirty="0" smtClean="0"/>
              <a:t>adeguate </a:t>
            </a:r>
            <a:r>
              <a:rPr lang="it-IT" dirty="0" smtClean="0"/>
              <a:t>di sicurezza: trattamenti senza l’ausilio di strumenti elettronici</a:t>
            </a:r>
            <a:endParaRPr lang="it-IT" dirty="0"/>
          </a:p>
        </p:txBody>
      </p:sp>
      <p:sp>
        <p:nvSpPr>
          <p:cNvPr id="3" name="Segnaposto contenuto 2">
            <a:extLst>
              <a:ext uri="{FF2B5EF4-FFF2-40B4-BE49-F238E27FC236}">
                <a16:creationId xmlns:a16="http://schemas.microsoft.com/office/drawing/2014/main" xmlns="" id="{5F65DC12-F7CC-4733-9C90-361EFC43B308}"/>
              </a:ext>
            </a:extLst>
          </p:cNvPr>
          <p:cNvSpPr>
            <a:spLocks noGrp="1"/>
          </p:cNvSpPr>
          <p:nvPr>
            <p:ph idx="1"/>
          </p:nvPr>
        </p:nvSpPr>
        <p:spPr/>
        <p:txBody>
          <a:bodyPr>
            <a:normAutofit/>
          </a:bodyPr>
          <a:lstStyle/>
          <a:p>
            <a:pPr algn="just"/>
            <a:r>
              <a:rPr lang="it-IT" dirty="0" smtClean="0"/>
              <a:t>Aggiornamento periodico dell’individuazione dell’ambito del trattamento consentito agli incaricati;</a:t>
            </a:r>
          </a:p>
          <a:p>
            <a:pPr algn="just"/>
            <a:r>
              <a:rPr lang="it-IT" sz="2000" dirty="0" smtClean="0"/>
              <a:t>Previsione di procedure per un’idonea custodia di atti e documenti affidati agli incaricati nello svolgimento dei relativi compiti;</a:t>
            </a:r>
          </a:p>
          <a:p>
            <a:pPr algn="just"/>
            <a:r>
              <a:rPr lang="it-IT" dirty="0" smtClean="0"/>
              <a:t>Previsione di procedure per la conservazione di determinati atti in archivi ad accesso selezionato e disciplina delle modalità di accesso finalizzata all’identificazione degli incaricati.</a:t>
            </a:r>
          </a:p>
          <a:p>
            <a:pPr algn="just"/>
            <a:endParaRPr lang="it-IT" sz="2000" dirty="0"/>
          </a:p>
          <a:p>
            <a:endParaRPr lang="it-IT" dirty="0"/>
          </a:p>
          <a:p>
            <a:pPr lvl="1"/>
            <a:endParaRPr lang="it-IT" dirty="0"/>
          </a:p>
          <a:p>
            <a:pPr marL="0" indent="0">
              <a:buNone/>
            </a:pPr>
            <a:endParaRPr lang="it-IT" dirty="0"/>
          </a:p>
        </p:txBody>
      </p:sp>
      <p:sp>
        <p:nvSpPr>
          <p:cNvPr id="4" name="Segnaposto piè di pagina 3"/>
          <p:cNvSpPr>
            <a:spLocks noGrp="1"/>
          </p:cNvSpPr>
          <p:nvPr>
            <p:ph type="ftr" sz="quarter" idx="11"/>
          </p:nvPr>
        </p:nvSpPr>
        <p:spPr/>
        <p:txBody>
          <a:bodyPr/>
          <a:lstStyle/>
          <a:p>
            <a:r>
              <a:rPr lang="it-IT" b="1" dirty="0" smtClean="0">
                <a:solidFill>
                  <a:schemeClr val="tx1"/>
                </a:solidFill>
                <a:latin typeface="Copperplate Gothic Bold" pitchFamily="34" charset="0"/>
              </a:rPr>
              <a:t>GORRETA </a:t>
            </a:r>
            <a:r>
              <a:rPr lang="it-IT" b="1" dirty="0" smtClean="0">
                <a:solidFill>
                  <a:srgbClr val="FF0000"/>
                </a:solidFill>
                <a:latin typeface="Copperplate Gothic Bold" pitchFamily="34" charset="0"/>
              </a:rPr>
              <a:t>&amp;</a:t>
            </a:r>
            <a:r>
              <a:rPr lang="it-IT" b="1" dirty="0" smtClean="0">
                <a:solidFill>
                  <a:schemeClr val="tx1"/>
                </a:solidFill>
                <a:latin typeface="Copperplate Gothic Bold" pitchFamily="34" charset="0"/>
              </a:rPr>
              <a:t> GALIMBERTI </a:t>
            </a:r>
            <a:r>
              <a:rPr lang="it-IT" dirty="0" smtClean="0">
                <a:solidFill>
                  <a:schemeClr val="tx1"/>
                </a:solidFill>
                <a:latin typeface="Copperplate Gothic Bold" pitchFamily="34" charset="0"/>
              </a:rPr>
              <a:t>Studio Legale</a:t>
            </a:r>
          </a:p>
          <a:p>
            <a:endParaRPr lang="it-IT" dirty="0"/>
          </a:p>
        </p:txBody>
      </p:sp>
    </p:spTree>
    <p:extLst>
      <p:ext uri="{BB962C8B-B14F-4D97-AF65-F5344CB8AC3E}">
        <p14:creationId xmlns:p14="http://schemas.microsoft.com/office/powerpoint/2010/main" xmlns="" val="833841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3A99302-FCC4-4CB0-A4AC-C29D3E4DFFC1}"/>
              </a:ext>
            </a:extLst>
          </p:cNvPr>
          <p:cNvSpPr>
            <a:spLocks noGrp="1"/>
          </p:cNvSpPr>
          <p:nvPr>
            <p:ph type="title"/>
          </p:nvPr>
        </p:nvSpPr>
        <p:spPr/>
        <p:txBody>
          <a:bodyPr>
            <a:normAutofit fontScale="90000"/>
          </a:bodyPr>
          <a:lstStyle/>
          <a:p>
            <a:pPr algn="ctr"/>
            <a:r>
              <a:rPr lang="is-IS" dirty="0" smtClean="0"/>
              <a:t>Misure adeguate </a:t>
            </a:r>
            <a:r>
              <a:rPr lang="is-IS" dirty="0" smtClean="0"/>
              <a:t>di sicurezza: trattamenti con l’ausilio di strumenti elettronici</a:t>
            </a:r>
            <a:endParaRPr lang="it-IT" dirty="0"/>
          </a:p>
        </p:txBody>
      </p:sp>
      <p:sp>
        <p:nvSpPr>
          <p:cNvPr id="3" name="Segnaposto contenuto 2">
            <a:extLst>
              <a:ext uri="{FF2B5EF4-FFF2-40B4-BE49-F238E27FC236}">
                <a16:creationId xmlns:a16="http://schemas.microsoft.com/office/drawing/2014/main" xmlns="" id="{CB130D6E-94B4-490B-ACEC-79D7156977C0}"/>
              </a:ext>
            </a:extLst>
          </p:cNvPr>
          <p:cNvSpPr>
            <a:spLocks noGrp="1"/>
          </p:cNvSpPr>
          <p:nvPr>
            <p:ph idx="1"/>
          </p:nvPr>
        </p:nvSpPr>
        <p:spPr>
          <a:xfrm>
            <a:off x="1097280" y="1896068"/>
            <a:ext cx="10058400" cy="4023360"/>
          </a:xfrm>
        </p:spPr>
        <p:txBody>
          <a:bodyPr>
            <a:normAutofit fontScale="77500" lnSpcReduction="20000"/>
          </a:bodyPr>
          <a:lstStyle/>
          <a:p>
            <a:r>
              <a:rPr lang="it-IT" dirty="0" smtClean="0"/>
              <a:t>Autenticazione informatica.</a:t>
            </a:r>
          </a:p>
          <a:p>
            <a:pPr algn="just"/>
            <a:r>
              <a:rPr lang="it-IT" altLang="it-IT" dirty="0" smtClean="0"/>
              <a:t>Procedure di gestione delle credenziali di autenticazione.</a:t>
            </a:r>
          </a:p>
          <a:p>
            <a:pPr algn="just"/>
            <a:r>
              <a:rPr lang="it-IT" altLang="it-IT" dirty="0" smtClean="0"/>
              <a:t>Sistema di autorizzazione: </a:t>
            </a:r>
          </a:p>
          <a:p>
            <a:pPr algn="just"/>
            <a:r>
              <a:rPr lang="it-IT" altLang="it-IT" dirty="0" smtClean="0"/>
              <a:t>* aggiornamento periodico dell’individuazione dell’ambito del trattamento consentito ai singoli incaricati e addetti alla gestione o alla manutenzione degli strumenti elettronici.</a:t>
            </a:r>
          </a:p>
          <a:p>
            <a:pPr algn="just"/>
            <a:r>
              <a:rPr lang="it-IT" altLang="it-IT" dirty="0" smtClean="0"/>
              <a:t>* protezione degli strumenti elettronici e dei dati rispetto a trattamenti illeciti di dati, ad accessi non consentiti e a determinati programmi informatici.</a:t>
            </a:r>
          </a:p>
          <a:p>
            <a:pPr algn="just"/>
            <a:r>
              <a:rPr lang="it-IT" altLang="it-IT" dirty="0" smtClean="0"/>
              <a:t>* procedure per la custodia di copie di sicurezza e ripristino della disponibilità dei dati.</a:t>
            </a:r>
          </a:p>
          <a:p>
            <a:r>
              <a:rPr lang="it-IT" altLang="it-IT" dirty="0" smtClean="0"/>
              <a:t>* Tecniche di cifratura o di codici identificativi per determinati trattamenti di dati sensibili effettuati da organismi sanitari.</a:t>
            </a:r>
          </a:p>
          <a:p>
            <a:pPr algn="just"/>
            <a:r>
              <a:rPr lang="it-IT" altLang="it-IT" dirty="0" smtClean="0"/>
              <a:t>ABOLITO DAL D.L. 5/12 CONVERTITO CON MODIFICAZIONI, DALLA LEGGE 35/12, L’OBBLIGO </a:t>
            </a:r>
            <a:r>
              <a:rPr lang="it-IT" altLang="it-IT" dirty="0" err="1" smtClean="0"/>
              <a:t>DI</a:t>
            </a:r>
            <a:r>
              <a:rPr lang="it-IT" altLang="it-IT" dirty="0" smtClean="0"/>
              <a:t> TENUTA E </a:t>
            </a:r>
            <a:r>
              <a:rPr lang="it-IT" altLang="it-IT" dirty="0" err="1" smtClean="0"/>
              <a:t>DI</a:t>
            </a:r>
            <a:r>
              <a:rPr lang="it-IT" altLang="it-IT" dirty="0" smtClean="0"/>
              <a:t> AGGIORNAMENTO DEL DPS – IL REGOLAMENTO UE 2016/679 INTRODUCE L’OBBLIGO </a:t>
            </a:r>
            <a:r>
              <a:rPr lang="it-IT" altLang="it-IT" dirty="0" err="1" smtClean="0"/>
              <a:t>DI</a:t>
            </a:r>
            <a:r>
              <a:rPr lang="it-IT" altLang="it-IT" dirty="0" smtClean="0"/>
              <a:t> TENUTA DEI REGISTRI DEL TRATTAMENTO DEI DATI (ART. 30).</a:t>
            </a:r>
            <a:endParaRPr lang="it-IT" altLang="it-IT" dirty="0"/>
          </a:p>
          <a:p>
            <a:pPr marL="0" lvl="0" indent="0" algn="just" eaLnBrk="0" fontAlgn="base" hangingPunct="0">
              <a:lnSpc>
                <a:spcPct val="100000"/>
              </a:lnSpc>
              <a:spcBef>
                <a:spcPct val="0"/>
              </a:spcBef>
              <a:spcAft>
                <a:spcPct val="0"/>
              </a:spcAft>
              <a:buClrTx/>
              <a:buSzTx/>
              <a:buNone/>
            </a:pPr>
            <a:endParaRPr lang="it-IT" altLang="it-IT" sz="2100" dirty="0"/>
          </a:p>
          <a:p>
            <a:pPr marL="0" lvl="0" indent="0" algn="just" eaLnBrk="0" fontAlgn="base" hangingPunct="0">
              <a:lnSpc>
                <a:spcPct val="100000"/>
              </a:lnSpc>
              <a:spcBef>
                <a:spcPct val="0"/>
              </a:spcBef>
              <a:spcAft>
                <a:spcPct val="0"/>
              </a:spcAft>
              <a:buClrTx/>
              <a:buSzTx/>
              <a:buNone/>
            </a:pPr>
            <a:r>
              <a:rPr lang="it-IT" altLang="it-IT" sz="2100" dirty="0"/>
              <a:t>  </a:t>
            </a:r>
            <a:endParaRPr lang="it-IT" altLang="it-IT" sz="1200" dirty="0">
              <a:solidFill>
                <a:schemeClr val="tx1"/>
              </a:solidFill>
              <a:latin typeface="Arial" panose="020B0604020202020204" pitchFamily="34" charset="0"/>
            </a:endParaRPr>
          </a:p>
          <a:p>
            <a:pPr marL="0" lvl="0" indent="0" eaLnBrk="0" fontAlgn="base" hangingPunct="0">
              <a:lnSpc>
                <a:spcPct val="100000"/>
              </a:lnSpc>
              <a:spcBef>
                <a:spcPct val="0"/>
              </a:spcBef>
              <a:spcAft>
                <a:spcPct val="0"/>
              </a:spcAft>
              <a:buClrTx/>
              <a:buSzTx/>
              <a:buNone/>
            </a:pPr>
            <a:endParaRPr lang="it-IT" altLang="it-IT" sz="1200" dirty="0">
              <a:solidFill>
                <a:schemeClr val="tx1"/>
              </a:solidFill>
              <a:latin typeface="Arial" panose="020B0604020202020204" pitchFamily="34" charset="0"/>
            </a:endParaRPr>
          </a:p>
          <a:p>
            <a:pPr marL="0" lvl="0" indent="0" eaLnBrk="0" fontAlgn="base" hangingPunct="0">
              <a:lnSpc>
                <a:spcPct val="100000"/>
              </a:lnSpc>
              <a:spcBef>
                <a:spcPct val="0"/>
              </a:spcBef>
              <a:spcAft>
                <a:spcPct val="0"/>
              </a:spcAft>
              <a:buClrTx/>
              <a:buSzTx/>
              <a:buNone/>
            </a:pPr>
            <a:endParaRPr lang="it-IT" altLang="it-IT" dirty="0">
              <a:solidFill>
                <a:schemeClr val="tx1"/>
              </a:solidFill>
              <a:latin typeface="Arial" panose="020B0604020202020204" pitchFamily="34" charset="0"/>
              <a:ea typeface="Calibri" panose="020F0502020204030204" pitchFamily="34" charset="0"/>
            </a:endParaRPr>
          </a:p>
          <a:p>
            <a:pPr marL="0" lvl="0" indent="0" eaLnBrk="0" fontAlgn="base" hangingPunct="0">
              <a:lnSpc>
                <a:spcPct val="100000"/>
              </a:lnSpc>
              <a:spcBef>
                <a:spcPct val="0"/>
              </a:spcBef>
              <a:spcAft>
                <a:spcPct val="0"/>
              </a:spcAft>
              <a:buClrTx/>
              <a:buSzTx/>
              <a:buNone/>
            </a:pPr>
            <a:endParaRPr lang="it-IT" altLang="it-IT" sz="3600" dirty="0">
              <a:solidFill>
                <a:schemeClr val="tx1"/>
              </a:solidFill>
              <a:latin typeface="Arial" panose="020B0604020202020204" pitchFamily="34" charset="0"/>
            </a:endParaRPr>
          </a:p>
          <a:p>
            <a:endParaRPr lang="it-IT" dirty="0"/>
          </a:p>
          <a:p>
            <a:pPr lvl="1"/>
            <a:endParaRPr lang="it-IT" dirty="0"/>
          </a:p>
        </p:txBody>
      </p:sp>
      <p:sp>
        <p:nvSpPr>
          <p:cNvPr id="6" name="Rectangle 3">
            <a:extLst>
              <a:ext uri="{FF2B5EF4-FFF2-40B4-BE49-F238E27FC236}">
                <a16:creationId xmlns:a16="http://schemas.microsoft.com/office/drawing/2014/main" xmlns="" id="{0484F750-B825-4925-ACFC-EF7E8A864EA1}"/>
              </a:ext>
            </a:extLst>
          </p:cNvPr>
          <p:cNvSpPr>
            <a:spLocks noChangeArrowheads="1"/>
          </p:cNvSpPr>
          <p:nvPr/>
        </p:nvSpPr>
        <p:spPr bwMode="auto">
          <a:xfrm>
            <a:off x="0" y="97795"/>
            <a:ext cx="223138"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I</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5" name="Segnaposto piè di pagina 4"/>
          <p:cNvSpPr>
            <a:spLocks noGrp="1"/>
          </p:cNvSpPr>
          <p:nvPr>
            <p:ph type="ftr" sz="quarter" idx="11"/>
          </p:nvPr>
        </p:nvSpPr>
        <p:spPr/>
        <p:txBody>
          <a:bodyPr/>
          <a:lstStyle/>
          <a:p>
            <a:r>
              <a:rPr lang="it-IT" b="1" dirty="0" smtClean="0">
                <a:solidFill>
                  <a:schemeClr val="tx1"/>
                </a:solidFill>
                <a:latin typeface="Copperplate Gothic Bold" pitchFamily="34" charset="0"/>
              </a:rPr>
              <a:t>GORRETA </a:t>
            </a:r>
            <a:r>
              <a:rPr lang="it-IT" b="1" dirty="0" smtClean="0">
                <a:solidFill>
                  <a:srgbClr val="FF0000"/>
                </a:solidFill>
                <a:latin typeface="Copperplate Gothic Bold" pitchFamily="34" charset="0"/>
              </a:rPr>
              <a:t>&amp;</a:t>
            </a:r>
            <a:r>
              <a:rPr lang="it-IT" b="1" dirty="0" smtClean="0">
                <a:solidFill>
                  <a:schemeClr val="tx1"/>
                </a:solidFill>
                <a:latin typeface="Copperplate Gothic Bold" pitchFamily="34" charset="0"/>
              </a:rPr>
              <a:t> GALIMBERTI </a:t>
            </a:r>
            <a:r>
              <a:rPr lang="it-IT" dirty="0" smtClean="0">
                <a:solidFill>
                  <a:schemeClr val="tx1"/>
                </a:solidFill>
                <a:latin typeface="Copperplate Gothic Bold" pitchFamily="34" charset="0"/>
              </a:rPr>
              <a:t>Studio Legale</a:t>
            </a:r>
            <a:endParaRPr lang="it-IT" dirty="0">
              <a:solidFill>
                <a:schemeClr val="tx1"/>
              </a:solidFill>
              <a:latin typeface="Copperplate Gothic Bold" pitchFamily="34" charset="0"/>
            </a:endParaRPr>
          </a:p>
        </p:txBody>
      </p:sp>
    </p:spTree>
    <p:extLst>
      <p:ext uri="{BB962C8B-B14F-4D97-AF65-F5344CB8AC3E}">
        <p14:creationId xmlns:p14="http://schemas.microsoft.com/office/powerpoint/2010/main" xmlns="" val="259307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Grazie per l’attenzione!!</a:t>
            </a:r>
            <a:endParaRPr lang="it-IT" dirty="0"/>
          </a:p>
        </p:txBody>
      </p:sp>
      <p:pic>
        <p:nvPicPr>
          <p:cNvPr id="5" name="Segnaposto contenuto 4" descr="IMG_1024.JPG"/>
          <p:cNvPicPr>
            <a:picLocks noGrp="1" noChangeAspect="1"/>
          </p:cNvPicPr>
          <p:nvPr>
            <p:ph idx="1"/>
          </p:nvPr>
        </p:nvPicPr>
        <p:blipFill>
          <a:blip r:embed="rId2" cstate="print"/>
          <a:stretch>
            <a:fillRect/>
          </a:stretch>
        </p:blipFill>
        <p:spPr>
          <a:xfrm>
            <a:off x="3444346" y="1846263"/>
            <a:ext cx="5363633" cy="4022725"/>
          </a:xfrm>
        </p:spPr>
      </p:pic>
      <p:sp>
        <p:nvSpPr>
          <p:cNvPr id="4" name="Segnaposto piè di pagina 3"/>
          <p:cNvSpPr>
            <a:spLocks noGrp="1"/>
          </p:cNvSpPr>
          <p:nvPr>
            <p:ph type="ftr" sz="quarter" idx="11"/>
          </p:nvPr>
        </p:nvSpPr>
        <p:spPr/>
        <p:txBody>
          <a:bodyPr/>
          <a:lstStyle/>
          <a:p>
            <a:r>
              <a:rPr lang="it-IT" b="1" smtClean="0">
                <a:solidFill>
                  <a:schemeClr val="tx1"/>
                </a:solidFill>
                <a:latin typeface="Copperplate Gothic Bold" pitchFamily="34" charset="0"/>
              </a:rPr>
              <a:t>GORRETA </a:t>
            </a:r>
            <a:r>
              <a:rPr lang="it-IT" b="1" smtClean="0">
                <a:solidFill>
                  <a:srgbClr val="FF0000"/>
                </a:solidFill>
                <a:latin typeface="Copperplate Gothic Bold" pitchFamily="34" charset="0"/>
              </a:rPr>
              <a:t>&amp;</a:t>
            </a:r>
            <a:r>
              <a:rPr lang="it-IT" b="1" smtClean="0">
                <a:solidFill>
                  <a:schemeClr val="tx1"/>
                </a:solidFill>
                <a:latin typeface="Copperplate Gothic Bold" pitchFamily="34" charset="0"/>
              </a:rPr>
              <a:t> GALIMBERTI </a:t>
            </a:r>
            <a:r>
              <a:rPr lang="it-IT" smtClean="0">
                <a:solidFill>
                  <a:schemeClr val="tx1"/>
                </a:solidFill>
                <a:latin typeface="Copperplate Gothic Bold" pitchFamily="34" charset="0"/>
              </a:rPr>
              <a:t>Studio Legale</a:t>
            </a:r>
          </a:p>
          <a:p>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9C97A6B-14CB-41FE-BEB7-E388E03DA1CD}"/>
              </a:ext>
            </a:extLst>
          </p:cNvPr>
          <p:cNvSpPr>
            <a:spLocks noGrp="1"/>
          </p:cNvSpPr>
          <p:nvPr>
            <p:ph type="title"/>
          </p:nvPr>
        </p:nvSpPr>
        <p:spPr/>
        <p:txBody>
          <a:bodyPr/>
          <a:lstStyle/>
          <a:p>
            <a:r>
              <a:rPr lang="it-IT" smtClean="0"/>
              <a:t>IL TITOLARE</a:t>
            </a:r>
            <a:endParaRPr lang="it-IT" dirty="0"/>
          </a:p>
        </p:txBody>
      </p:sp>
      <p:sp>
        <p:nvSpPr>
          <p:cNvPr id="3" name="Segnaposto contenuto 2">
            <a:extLst>
              <a:ext uri="{FF2B5EF4-FFF2-40B4-BE49-F238E27FC236}">
                <a16:creationId xmlns:a16="http://schemas.microsoft.com/office/drawing/2014/main" xmlns="" id="{70112A31-B07C-4792-894E-97714692FDEE}"/>
              </a:ext>
            </a:extLst>
          </p:cNvPr>
          <p:cNvSpPr>
            <a:spLocks noGrp="1"/>
          </p:cNvSpPr>
          <p:nvPr>
            <p:ph idx="1"/>
          </p:nvPr>
        </p:nvSpPr>
        <p:spPr/>
        <p:txBody>
          <a:bodyPr/>
          <a:lstStyle/>
          <a:p>
            <a:endParaRPr lang="it-IT" dirty="0" smtClean="0"/>
          </a:p>
          <a:p>
            <a:r>
              <a:rPr lang="it-IT" dirty="0" smtClean="0"/>
              <a:t>Il Titolare del trattamento è:</a:t>
            </a:r>
          </a:p>
          <a:p>
            <a:pPr algn="just"/>
            <a:r>
              <a:rPr lang="it-IT" dirty="0" smtClean="0"/>
              <a:t>“la persona fisica, la persona giuridica, la pubblica amministrazione e qualsiasi altro ente, associazione od organismo cui competono, anche unitamente ad altro titolare, le decisioni in ordine alle finalità, alle modalità del trattamento di dati personali e agli strumenti utilizzati, ivi compreso il profilo della sicurezza”.</a:t>
            </a:r>
          </a:p>
          <a:p>
            <a:endParaRPr lang="it-IT" dirty="0"/>
          </a:p>
        </p:txBody>
      </p:sp>
      <p:sp>
        <p:nvSpPr>
          <p:cNvPr id="7" name="Segnaposto piè di pagina 6"/>
          <p:cNvSpPr>
            <a:spLocks noGrp="1"/>
          </p:cNvSpPr>
          <p:nvPr>
            <p:ph type="ftr" sz="quarter" idx="11"/>
          </p:nvPr>
        </p:nvSpPr>
        <p:spPr/>
        <p:txBody>
          <a:bodyPr/>
          <a:lstStyle/>
          <a:p>
            <a:r>
              <a:rPr lang="it-IT" sz="1200" b="1" dirty="0" smtClean="0">
                <a:solidFill>
                  <a:schemeClr val="tx1"/>
                </a:solidFill>
                <a:latin typeface="Copperplate Gothic Bold" pitchFamily="34" charset="0"/>
              </a:rPr>
              <a:t>GORRETA </a:t>
            </a:r>
            <a:r>
              <a:rPr lang="it-IT" sz="1200" b="1" dirty="0" smtClean="0">
                <a:solidFill>
                  <a:srgbClr val="FF0000"/>
                </a:solidFill>
                <a:latin typeface="Copperplate Gothic Bold" pitchFamily="34" charset="0"/>
              </a:rPr>
              <a:t>&amp;</a:t>
            </a:r>
            <a:r>
              <a:rPr lang="it-IT" sz="1200" b="1" dirty="0" smtClean="0">
                <a:solidFill>
                  <a:schemeClr val="tx1"/>
                </a:solidFill>
                <a:latin typeface="Copperplate Gothic Bold" pitchFamily="34" charset="0"/>
              </a:rPr>
              <a:t> GALIMBERTI </a:t>
            </a:r>
            <a:r>
              <a:rPr lang="it-IT" sz="1200" dirty="0" smtClean="0">
                <a:solidFill>
                  <a:schemeClr val="tx1"/>
                </a:solidFill>
                <a:latin typeface="Copperplate Gothic Bold" pitchFamily="34" charset="0"/>
              </a:rPr>
              <a:t>Studio Legale</a:t>
            </a:r>
            <a:endParaRPr lang="it-IT" sz="1200" dirty="0">
              <a:solidFill>
                <a:schemeClr val="tx1"/>
              </a:solidFill>
              <a:latin typeface="Copperplate Gothic Bold" pitchFamily="34" charset="0"/>
            </a:endParaRPr>
          </a:p>
        </p:txBody>
      </p:sp>
    </p:spTree>
    <p:extLst>
      <p:ext uri="{BB962C8B-B14F-4D97-AF65-F5344CB8AC3E}">
        <p14:creationId xmlns:p14="http://schemas.microsoft.com/office/powerpoint/2010/main" xmlns="" val="2380389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52456" y="1531970"/>
            <a:ext cx="10058400" cy="4023360"/>
          </a:xfrm>
        </p:spPr>
        <p:txBody>
          <a:bodyPr/>
          <a:lstStyle/>
          <a:p>
            <a:pPr algn="just">
              <a:buNone/>
            </a:pPr>
            <a:r>
              <a:rPr lang="it-IT" dirty="0" smtClean="0"/>
              <a:t>	La Figura del Titolare (o data controller) nel Regolamento Europeo 2016/679 rimane sostanzialmente invariata rispetto a quella prevista nel D. </a:t>
            </a:r>
            <a:r>
              <a:rPr lang="it-IT" dirty="0" err="1" smtClean="0"/>
              <a:t>Lgs</a:t>
            </a:r>
            <a:r>
              <a:rPr lang="it-IT" dirty="0" smtClean="0"/>
              <a:t>. 196/2003 in quanto continua ad essere individuato nel soggetto che esercita il potere decisionale in ordine al trattamento.  </a:t>
            </a:r>
          </a:p>
          <a:p>
            <a:pPr algn="just"/>
            <a:r>
              <a:rPr lang="it-IT" dirty="0" smtClean="0"/>
              <a:t>Il Titolare del trattamento è: </a:t>
            </a:r>
            <a:r>
              <a:rPr lang="it-IT" i="1" dirty="0" smtClean="0"/>
              <a:t>“la persona fisica o giuridica, l’autorità pubblica, il servizio o altro organismo che, singolarmente o insieme ad altri, determina le finalità e i mezzi del trattamento di dati personali”</a:t>
            </a:r>
            <a:r>
              <a:rPr lang="it-IT" dirty="0" smtClean="0"/>
              <a:t>.</a:t>
            </a:r>
          </a:p>
          <a:p>
            <a:pPr algn="just"/>
            <a:r>
              <a:rPr lang="it-IT" dirty="0" smtClean="0"/>
              <a:t>Chi riveste il ruolo di Titolare all’interno di uno studio legale? Quando l’attività è svolta individualmente, titolare del trattamento è lo stesso avvocato.</a:t>
            </a:r>
          </a:p>
          <a:p>
            <a:pPr algn="just"/>
            <a:r>
              <a:rPr lang="it-IT" dirty="0" smtClean="0"/>
              <a:t>Se due professionisti operano congiuntamente, gli avvocati saranno contitolari. </a:t>
            </a:r>
          </a:p>
          <a:p>
            <a:pPr algn="just"/>
            <a:r>
              <a:rPr lang="it-IT" dirty="0" smtClean="0"/>
              <a:t>Se l’attività è svolta in forma associata o societaria, il Titolare è l’entità nel suo complesso.</a:t>
            </a:r>
            <a:endParaRPr lang="it-IT" dirty="0"/>
          </a:p>
        </p:txBody>
      </p:sp>
      <p:sp>
        <p:nvSpPr>
          <p:cNvPr id="6" name="Titolo 5"/>
          <p:cNvSpPr>
            <a:spLocks noGrp="1"/>
          </p:cNvSpPr>
          <p:nvPr>
            <p:ph type="title"/>
          </p:nvPr>
        </p:nvSpPr>
        <p:spPr/>
        <p:txBody>
          <a:bodyPr/>
          <a:lstStyle/>
          <a:p>
            <a:r>
              <a:rPr lang="it-IT" dirty="0" smtClean="0"/>
              <a:t>La Figura del Titolare</a:t>
            </a:r>
            <a:br>
              <a:rPr lang="it-IT" dirty="0" smtClean="0"/>
            </a:br>
            <a:endParaRPr lang="it-IT" dirty="0"/>
          </a:p>
        </p:txBody>
      </p:sp>
      <p:sp>
        <p:nvSpPr>
          <p:cNvPr id="4" name="Segnaposto piè di pagina 3"/>
          <p:cNvSpPr>
            <a:spLocks noGrp="1"/>
          </p:cNvSpPr>
          <p:nvPr>
            <p:ph type="ftr" sz="quarter" idx="11"/>
          </p:nvPr>
        </p:nvSpPr>
        <p:spPr/>
        <p:txBody>
          <a:bodyPr/>
          <a:lstStyle/>
          <a:p>
            <a:r>
              <a:rPr lang="it-IT" sz="1200" b="1" dirty="0" smtClean="0">
                <a:solidFill>
                  <a:schemeClr val="tx1"/>
                </a:solidFill>
                <a:latin typeface="Copperplate Gothic Bold" pitchFamily="34" charset="0"/>
              </a:rPr>
              <a:t>GORRETA </a:t>
            </a:r>
            <a:r>
              <a:rPr lang="it-IT" sz="1200" b="1" dirty="0" smtClean="0">
                <a:solidFill>
                  <a:srgbClr val="FF0000"/>
                </a:solidFill>
                <a:latin typeface="Copperplate Gothic Bold" pitchFamily="34" charset="0"/>
              </a:rPr>
              <a:t>&amp;</a:t>
            </a:r>
            <a:r>
              <a:rPr lang="it-IT" sz="1200" b="1" dirty="0" smtClean="0">
                <a:solidFill>
                  <a:schemeClr val="tx1"/>
                </a:solidFill>
                <a:latin typeface="Copperplate Gothic Bold" pitchFamily="34" charset="0"/>
              </a:rPr>
              <a:t> GALIMBERTI </a:t>
            </a:r>
            <a:r>
              <a:rPr lang="it-IT" sz="1200" dirty="0" smtClean="0">
                <a:solidFill>
                  <a:schemeClr val="tx1"/>
                </a:solidFill>
                <a:latin typeface="Copperplate Gothic Bold" pitchFamily="34" charset="0"/>
              </a:rPr>
              <a:t>Studio Legale</a:t>
            </a:r>
          </a:p>
          <a:p>
            <a:endParaRPr lang="it-IT" dirty="0"/>
          </a:p>
        </p:txBody>
      </p:sp>
    </p:spTree>
    <p:extLst>
      <p:ext uri="{BB962C8B-B14F-4D97-AF65-F5344CB8AC3E}">
        <p14:creationId xmlns:p14="http://schemas.microsoft.com/office/powerpoint/2010/main" xmlns="" val="16160149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8FCB05D-21DC-49B6-9934-D54B327889FF}"/>
              </a:ext>
            </a:extLst>
          </p:cNvPr>
          <p:cNvSpPr>
            <a:spLocks noGrp="1"/>
          </p:cNvSpPr>
          <p:nvPr>
            <p:ph type="title"/>
          </p:nvPr>
        </p:nvSpPr>
        <p:spPr/>
        <p:txBody>
          <a:bodyPr/>
          <a:lstStyle/>
          <a:p>
            <a:r>
              <a:rPr lang="it-IT" dirty="0" smtClean="0"/>
              <a:t>Che cosa deve fare il Titolare?</a:t>
            </a:r>
            <a:endParaRPr lang="it-IT" dirty="0"/>
          </a:p>
        </p:txBody>
      </p:sp>
      <p:sp>
        <p:nvSpPr>
          <p:cNvPr id="3" name="Segnaposto contenuto 2">
            <a:extLst>
              <a:ext uri="{FF2B5EF4-FFF2-40B4-BE49-F238E27FC236}">
                <a16:creationId xmlns:a16="http://schemas.microsoft.com/office/drawing/2014/main" xmlns="" id="{ACF35C3A-A82F-4A5D-A90A-29FF50D899AA}"/>
              </a:ext>
            </a:extLst>
          </p:cNvPr>
          <p:cNvSpPr>
            <a:spLocks noGrp="1"/>
          </p:cNvSpPr>
          <p:nvPr>
            <p:ph idx="1"/>
          </p:nvPr>
        </p:nvSpPr>
        <p:spPr/>
        <p:txBody>
          <a:bodyPr/>
          <a:lstStyle/>
          <a:p>
            <a:r>
              <a:rPr lang="it-IT" dirty="0" smtClean="0"/>
              <a:t>Fornire l’informativa privacy.</a:t>
            </a:r>
          </a:p>
          <a:p>
            <a:r>
              <a:rPr lang="it-IT" dirty="0" smtClean="0"/>
              <a:t>Acquisire il consenso.</a:t>
            </a:r>
          </a:p>
          <a:p>
            <a:r>
              <a:rPr lang="it-IT" dirty="0" smtClean="0"/>
              <a:t>Conferire apposite e specifiche lettere di nomina.</a:t>
            </a:r>
          </a:p>
          <a:p>
            <a:r>
              <a:rPr lang="it-IT" dirty="0" smtClean="0"/>
              <a:t>Adottare le misure di </a:t>
            </a:r>
            <a:r>
              <a:rPr lang="it-IT" dirty="0" smtClean="0"/>
              <a:t>sicurezza tecniche ed organizzative (adeguate </a:t>
            </a:r>
            <a:r>
              <a:rPr lang="it-IT" dirty="0" smtClean="0"/>
              <a:t>e</a:t>
            </a:r>
            <a:r>
              <a:rPr lang="it-IT" dirty="0" smtClean="0"/>
              <a:t>d </a:t>
            </a:r>
            <a:r>
              <a:rPr lang="it-IT" dirty="0" smtClean="0"/>
              <a:t>idonee).</a:t>
            </a:r>
          </a:p>
          <a:p>
            <a:r>
              <a:rPr lang="it-IT" dirty="0" smtClean="0"/>
              <a:t>In alcuni casi effettuare la notificazione al garante della Privacy.</a:t>
            </a:r>
            <a:endParaRPr lang="it-IT" dirty="0"/>
          </a:p>
        </p:txBody>
      </p:sp>
      <p:sp>
        <p:nvSpPr>
          <p:cNvPr id="4" name="Segnaposto piè di pagina 3"/>
          <p:cNvSpPr>
            <a:spLocks noGrp="1"/>
          </p:cNvSpPr>
          <p:nvPr>
            <p:ph type="ftr" sz="quarter" idx="11"/>
          </p:nvPr>
        </p:nvSpPr>
        <p:spPr/>
        <p:txBody>
          <a:bodyPr/>
          <a:lstStyle/>
          <a:p>
            <a:r>
              <a:rPr lang="it-IT" b="1" dirty="0" smtClean="0">
                <a:solidFill>
                  <a:schemeClr val="tx1"/>
                </a:solidFill>
                <a:latin typeface="Copperplate Gothic Bold" pitchFamily="34" charset="0"/>
              </a:rPr>
              <a:t>GORRETA </a:t>
            </a:r>
            <a:r>
              <a:rPr lang="it-IT" b="1" dirty="0" smtClean="0">
                <a:solidFill>
                  <a:srgbClr val="FF0000"/>
                </a:solidFill>
                <a:latin typeface="Copperplate Gothic Bold" pitchFamily="34" charset="0"/>
              </a:rPr>
              <a:t>&amp;</a:t>
            </a:r>
            <a:r>
              <a:rPr lang="it-IT" b="1" dirty="0" smtClean="0">
                <a:solidFill>
                  <a:schemeClr val="tx1"/>
                </a:solidFill>
                <a:latin typeface="Copperplate Gothic Bold" pitchFamily="34" charset="0"/>
              </a:rPr>
              <a:t> GALIMBERTI </a:t>
            </a:r>
            <a:r>
              <a:rPr lang="it-IT" dirty="0" smtClean="0">
                <a:solidFill>
                  <a:schemeClr val="tx1"/>
                </a:solidFill>
                <a:latin typeface="Copperplate Gothic Bold" pitchFamily="34" charset="0"/>
              </a:rPr>
              <a:t>Studio Legale</a:t>
            </a:r>
          </a:p>
          <a:p>
            <a:endParaRPr lang="it-IT" dirty="0"/>
          </a:p>
        </p:txBody>
      </p:sp>
    </p:spTree>
    <p:extLst>
      <p:ext uri="{BB962C8B-B14F-4D97-AF65-F5344CB8AC3E}">
        <p14:creationId xmlns:p14="http://schemas.microsoft.com/office/powerpoint/2010/main" xmlns="" val="26264879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59EC03F-0705-4F1B-9688-A018A68AEBC4}"/>
              </a:ext>
            </a:extLst>
          </p:cNvPr>
          <p:cNvSpPr>
            <a:spLocks noGrp="1"/>
          </p:cNvSpPr>
          <p:nvPr>
            <p:ph type="title"/>
          </p:nvPr>
        </p:nvSpPr>
        <p:spPr/>
        <p:txBody>
          <a:bodyPr/>
          <a:lstStyle/>
          <a:p>
            <a:r>
              <a:rPr lang="it-IT" dirty="0"/>
              <a:t>Attività preliminari da effettuare</a:t>
            </a:r>
          </a:p>
        </p:txBody>
      </p:sp>
      <p:sp>
        <p:nvSpPr>
          <p:cNvPr id="3" name="Segnaposto contenuto 2">
            <a:extLst>
              <a:ext uri="{FF2B5EF4-FFF2-40B4-BE49-F238E27FC236}">
                <a16:creationId xmlns:a16="http://schemas.microsoft.com/office/drawing/2014/main" xmlns="" id="{1CB4AE54-5D7C-44A6-87B6-820E418103FA}"/>
              </a:ext>
            </a:extLst>
          </p:cNvPr>
          <p:cNvSpPr>
            <a:spLocks noGrp="1"/>
          </p:cNvSpPr>
          <p:nvPr>
            <p:ph idx="1"/>
          </p:nvPr>
        </p:nvSpPr>
        <p:spPr/>
        <p:txBody>
          <a:bodyPr>
            <a:normAutofit/>
          </a:bodyPr>
          <a:lstStyle/>
          <a:p>
            <a:pPr algn="just"/>
            <a:r>
              <a:rPr lang="it-IT" dirty="0" smtClean="0"/>
              <a:t>L’informativa privacy deve contenere gli elementi indicati dall’art. 13 del Codice Privacy: dal 25 Maggio 2018, dovrà obbligatoriamente essere utilizzato un linguaggio semplice e chiaro.</a:t>
            </a:r>
          </a:p>
          <a:p>
            <a:pPr algn="just"/>
            <a:r>
              <a:rPr lang="it-IT" dirty="0" smtClean="0"/>
              <a:t>Il principio generale è presente tanto nel Testo Unico (art. 11) quanto nel Regolamento (art. 5 c.d. minimizzazione dei dati): si raccolgono e si trattano esclusivamente i dati personali che non siano eccedenti rispetto alla finalità del trattamento, ovvero che siano “limitati a quanto necessario rispetto alle finalità per le quali sono trattati”.</a:t>
            </a:r>
          </a:p>
          <a:p>
            <a:pPr algn="just"/>
            <a:r>
              <a:rPr lang="it-IT" dirty="0" smtClean="0"/>
              <a:t>La disponibilità di dati estranei alla finalità esplicitata segnala la sussistenza di un trattamento abusivo, ulteriore e distinto</a:t>
            </a:r>
            <a:r>
              <a:rPr lang="it-IT" dirty="0" smtClean="0"/>
              <a:t>.</a:t>
            </a:r>
          </a:p>
          <a:p>
            <a:pPr algn="just"/>
            <a:r>
              <a:rPr lang="it-IT" b="1" dirty="0" smtClean="0"/>
              <a:t>Adempimenti</a:t>
            </a:r>
            <a:r>
              <a:rPr lang="it-IT" dirty="0" smtClean="0"/>
              <a:t>: verificare la rispondenza delle informative al contenuto delineato dagli artt. 13 e 14, apportando modifiche ed integrazioni entro il 25.05.2018; adottare le misure organizzative interne idonee a garantire il rispetto della tempistica prevista per l’informativa nel caso di dati personali non raccolti direttamente presso l’interessato.</a:t>
            </a:r>
          </a:p>
          <a:p>
            <a:pPr algn="just"/>
            <a:endParaRPr lang="it-IT" dirty="0"/>
          </a:p>
          <a:p>
            <a:pPr marL="201168" lvl="1" indent="0">
              <a:buNone/>
            </a:pPr>
            <a:endParaRPr lang="it-IT" dirty="0"/>
          </a:p>
          <a:p>
            <a:endParaRPr lang="it-IT" dirty="0"/>
          </a:p>
        </p:txBody>
      </p:sp>
      <p:sp>
        <p:nvSpPr>
          <p:cNvPr id="4" name="Segnaposto piè di pagina 3"/>
          <p:cNvSpPr>
            <a:spLocks noGrp="1"/>
          </p:cNvSpPr>
          <p:nvPr>
            <p:ph type="ftr" sz="quarter" idx="11"/>
          </p:nvPr>
        </p:nvSpPr>
        <p:spPr/>
        <p:txBody>
          <a:bodyPr/>
          <a:lstStyle/>
          <a:p>
            <a:r>
              <a:rPr lang="it-IT" sz="1200" b="1" dirty="0" smtClean="0">
                <a:solidFill>
                  <a:schemeClr val="tx1"/>
                </a:solidFill>
                <a:latin typeface="Copperplate Gothic Bold" pitchFamily="34" charset="0"/>
              </a:rPr>
              <a:t>GORRETA </a:t>
            </a:r>
            <a:r>
              <a:rPr lang="it-IT" sz="1200" b="1" dirty="0" smtClean="0">
                <a:solidFill>
                  <a:srgbClr val="FF0000"/>
                </a:solidFill>
                <a:latin typeface="Copperplate Gothic Bold" pitchFamily="34" charset="0"/>
              </a:rPr>
              <a:t>&amp;</a:t>
            </a:r>
            <a:r>
              <a:rPr lang="it-IT" sz="1200" b="1" dirty="0" smtClean="0">
                <a:solidFill>
                  <a:schemeClr val="tx1"/>
                </a:solidFill>
                <a:latin typeface="Copperplate Gothic Bold" pitchFamily="34" charset="0"/>
              </a:rPr>
              <a:t> GALIMBERTI </a:t>
            </a:r>
            <a:r>
              <a:rPr lang="it-IT" sz="1200" dirty="0" smtClean="0">
                <a:solidFill>
                  <a:schemeClr val="tx1"/>
                </a:solidFill>
                <a:latin typeface="Copperplate Gothic Bold" pitchFamily="34" charset="0"/>
              </a:rPr>
              <a:t>Studio Legale</a:t>
            </a:r>
            <a:endParaRPr lang="it-IT" sz="1200" dirty="0">
              <a:solidFill>
                <a:schemeClr val="tx1"/>
              </a:solidFill>
              <a:latin typeface="Copperplate Gothic Bold" pitchFamily="34" charset="0"/>
            </a:endParaRPr>
          </a:p>
        </p:txBody>
      </p:sp>
    </p:spTree>
    <p:extLst>
      <p:ext uri="{BB962C8B-B14F-4D97-AF65-F5344CB8AC3E}">
        <p14:creationId xmlns:p14="http://schemas.microsoft.com/office/powerpoint/2010/main" xmlns="" val="19936664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1F271EB-1986-46FB-88E8-D220808B1B8E}"/>
              </a:ext>
            </a:extLst>
          </p:cNvPr>
          <p:cNvSpPr>
            <a:spLocks noGrp="1"/>
          </p:cNvSpPr>
          <p:nvPr>
            <p:ph type="title"/>
          </p:nvPr>
        </p:nvSpPr>
        <p:spPr/>
        <p:txBody>
          <a:bodyPr/>
          <a:lstStyle/>
          <a:p>
            <a:r>
              <a:rPr lang="it-IT" dirty="0"/>
              <a:t>Principi generali art. 5, 6 e 7 GDPR</a:t>
            </a:r>
          </a:p>
        </p:txBody>
      </p:sp>
      <p:sp>
        <p:nvSpPr>
          <p:cNvPr id="3" name="Segnaposto contenuto 2">
            <a:extLst>
              <a:ext uri="{FF2B5EF4-FFF2-40B4-BE49-F238E27FC236}">
                <a16:creationId xmlns:a16="http://schemas.microsoft.com/office/drawing/2014/main" xmlns="" id="{1BAAEC3C-CB8A-4598-B3D1-9C9D060BF694}"/>
              </a:ext>
            </a:extLst>
          </p:cNvPr>
          <p:cNvSpPr>
            <a:spLocks noGrp="1"/>
          </p:cNvSpPr>
          <p:nvPr>
            <p:ph idx="1"/>
          </p:nvPr>
        </p:nvSpPr>
        <p:spPr/>
        <p:txBody>
          <a:bodyPr>
            <a:normAutofit lnSpcReduction="10000"/>
          </a:bodyPr>
          <a:lstStyle/>
          <a:p>
            <a:r>
              <a:rPr lang="it-IT" sz="1600" dirty="0"/>
              <a:t>Trattamento lecito:</a:t>
            </a:r>
          </a:p>
          <a:p>
            <a:pPr lvl="1" algn="just"/>
            <a:r>
              <a:rPr lang="it-IT" sz="1600" dirty="0"/>
              <a:t>Consenso per le specifiche finalità, necessario di contratto o misure precontrattuali, obbligo </a:t>
            </a:r>
            <a:r>
              <a:rPr lang="it-IT" sz="1600" dirty="0" smtClean="0"/>
              <a:t>legale</a:t>
            </a:r>
          </a:p>
          <a:p>
            <a:pPr lvl="1" algn="just"/>
            <a:r>
              <a:rPr lang="it-IT" sz="1600" dirty="0" smtClean="0"/>
              <a:t>Trattamento necessario all’esecuzione di un contratto di cui l’interessato è parte o all’esecuzione di misure precontrattuali adottate su richiesta dello stesso;</a:t>
            </a:r>
          </a:p>
          <a:p>
            <a:pPr lvl="1" algn="just"/>
            <a:r>
              <a:rPr lang="it-IT" sz="1600" dirty="0" smtClean="0"/>
              <a:t>Trattamento necessario per adempiere un obbligo legale al quale è soggetto il titolare del trattamento.</a:t>
            </a:r>
          </a:p>
          <a:p>
            <a:pPr lvl="1" algn="just"/>
            <a:r>
              <a:rPr lang="it-IT" sz="1600" dirty="0" smtClean="0"/>
              <a:t>Trattamento necessario per il perseguimento del legittimo interesse del titolare del trattamento o di terzi, a condizione che non prevalgano gli interessi o i diritti e le libertà fondamentali dell’interessato che richiedono la protezione dei dati personali, in particolare se l’interessato è un minore.</a:t>
            </a:r>
            <a:endParaRPr lang="it-IT" sz="1600" dirty="0"/>
          </a:p>
          <a:p>
            <a:pPr algn="just"/>
            <a:r>
              <a:rPr lang="it-IT" sz="1600" dirty="0"/>
              <a:t>Trattamento corretto:</a:t>
            </a:r>
          </a:p>
          <a:p>
            <a:pPr lvl="1" algn="just"/>
            <a:r>
              <a:rPr lang="it-IT" sz="1600" dirty="0"/>
              <a:t>adeguamento se necessario</a:t>
            </a:r>
          </a:p>
          <a:p>
            <a:pPr algn="just"/>
            <a:r>
              <a:rPr lang="it-IT" sz="1600" dirty="0"/>
              <a:t>Diritti dell’interessato: (</a:t>
            </a:r>
            <a:r>
              <a:rPr lang="it-IT" sz="1600" dirty="0" smtClean="0"/>
              <a:t>art.1 </a:t>
            </a:r>
            <a:r>
              <a:rPr lang="it-IT" sz="1600" dirty="0"/>
              <a:t>7)</a:t>
            </a:r>
          </a:p>
          <a:p>
            <a:pPr lvl="1" algn="just"/>
            <a:r>
              <a:rPr lang="it-IT" sz="1600" dirty="0"/>
              <a:t>consenso o non consenso, libertà ed esplicitazione del consenso – sbilanciamento contrattuale</a:t>
            </a:r>
          </a:p>
          <a:p>
            <a:pPr algn="just"/>
            <a:r>
              <a:rPr lang="it-IT" sz="1600" dirty="0"/>
              <a:t>Trasparenza: </a:t>
            </a:r>
          </a:p>
          <a:p>
            <a:pPr lvl="1" algn="just"/>
            <a:r>
              <a:rPr lang="it-IT" sz="1600" dirty="0"/>
              <a:t>informazione e </a:t>
            </a:r>
            <a:r>
              <a:rPr lang="it-IT" sz="1600" dirty="0" smtClean="0"/>
              <a:t>consenso</a:t>
            </a:r>
            <a:endParaRPr lang="it-IT" sz="1600" dirty="0"/>
          </a:p>
        </p:txBody>
      </p:sp>
      <p:sp>
        <p:nvSpPr>
          <p:cNvPr id="4" name="Segnaposto piè di pagina 3"/>
          <p:cNvSpPr>
            <a:spLocks noGrp="1"/>
          </p:cNvSpPr>
          <p:nvPr>
            <p:ph type="ftr" sz="quarter" idx="11"/>
          </p:nvPr>
        </p:nvSpPr>
        <p:spPr>
          <a:xfrm>
            <a:off x="3739973" y="6492875"/>
            <a:ext cx="4822804" cy="365125"/>
          </a:xfrm>
        </p:spPr>
        <p:txBody>
          <a:bodyPr/>
          <a:lstStyle/>
          <a:p>
            <a:r>
              <a:rPr lang="it-IT" b="1" dirty="0" smtClean="0">
                <a:solidFill>
                  <a:schemeClr val="tx1"/>
                </a:solidFill>
                <a:latin typeface="Copperplate Gothic Bold" pitchFamily="34" charset="0"/>
              </a:rPr>
              <a:t>GORRETA </a:t>
            </a:r>
            <a:r>
              <a:rPr lang="it-IT" b="1" dirty="0" smtClean="0">
                <a:solidFill>
                  <a:srgbClr val="FF0000"/>
                </a:solidFill>
                <a:latin typeface="Copperplate Gothic Bold" pitchFamily="34" charset="0"/>
              </a:rPr>
              <a:t>&amp;</a:t>
            </a:r>
            <a:r>
              <a:rPr lang="it-IT" b="1" dirty="0" smtClean="0">
                <a:solidFill>
                  <a:schemeClr val="tx1"/>
                </a:solidFill>
                <a:latin typeface="Copperplate Gothic Bold" pitchFamily="34" charset="0"/>
              </a:rPr>
              <a:t> GALIMBERTI </a:t>
            </a:r>
            <a:r>
              <a:rPr lang="it-IT" dirty="0" smtClean="0">
                <a:solidFill>
                  <a:schemeClr val="tx1"/>
                </a:solidFill>
                <a:latin typeface="Copperplate Gothic Bold" pitchFamily="34" charset="0"/>
              </a:rPr>
              <a:t>Studio Legale</a:t>
            </a:r>
          </a:p>
          <a:p>
            <a:endParaRPr lang="it-IT" dirty="0"/>
          </a:p>
        </p:txBody>
      </p:sp>
    </p:spTree>
    <p:extLst>
      <p:ext uri="{BB962C8B-B14F-4D97-AF65-F5344CB8AC3E}">
        <p14:creationId xmlns:p14="http://schemas.microsoft.com/office/powerpoint/2010/main" xmlns="" val="2368622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5853867-D316-439E-BD7E-23296D11E7C0}"/>
              </a:ext>
            </a:extLst>
          </p:cNvPr>
          <p:cNvSpPr>
            <a:spLocks noGrp="1"/>
          </p:cNvSpPr>
          <p:nvPr>
            <p:ph type="title"/>
          </p:nvPr>
        </p:nvSpPr>
        <p:spPr/>
        <p:txBody>
          <a:bodyPr/>
          <a:lstStyle/>
          <a:p>
            <a:r>
              <a:rPr lang="it-IT" dirty="0" smtClean="0"/>
              <a:t>Consenso al trattamento</a:t>
            </a:r>
            <a:endParaRPr lang="it-IT" dirty="0"/>
          </a:p>
        </p:txBody>
      </p:sp>
      <p:sp>
        <p:nvSpPr>
          <p:cNvPr id="3" name="Segnaposto contenuto 2">
            <a:extLst>
              <a:ext uri="{FF2B5EF4-FFF2-40B4-BE49-F238E27FC236}">
                <a16:creationId xmlns:a16="http://schemas.microsoft.com/office/drawing/2014/main" xmlns="" id="{3B5A81AB-F541-497D-B194-CB2D91580E7F}"/>
              </a:ext>
            </a:extLst>
          </p:cNvPr>
          <p:cNvSpPr>
            <a:spLocks noGrp="1"/>
          </p:cNvSpPr>
          <p:nvPr>
            <p:ph idx="1"/>
          </p:nvPr>
        </p:nvSpPr>
        <p:spPr/>
        <p:txBody>
          <a:bodyPr>
            <a:normAutofit lnSpcReduction="10000"/>
          </a:bodyPr>
          <a:lstStyle/>
          <a:p>
            <a:pPr marL="201168" lvl="1" indent="0" algn="just">
              <a:buNone/>
            </a:pPr>
            <a:r>
              <a:rPr lang="it-IT" dirty="0" smtClean="0"/>
              <a:t>Il trattamento di dati personali da parte di privati o di enti pubblici economici è ammesso solo con il consenso espresso dell’interessato. Il consenso è validamente prestato solo se è espresso liberamente e specificamente in riferimento ad un trattamento individuato, se è documentato per iscritto, e se sono state rese all’interessato le informazioni di cui all’art. 13. </a:t>
            </a:r>
          </a:p>
          <a:p>
            <a:pPr marL="201168" lvl="1" indent="0" algn="just">
              <a:buNone/>
            </a:pPr>
            <a:r>
              <a:rPr lang="it-IT" dirty="0" smtClean="0"/>
              <a:t>Il consenso deve essere libero e informato. Prima di esprimere il proprio consenso, l’interessato è, pertanto, informato delle modalità di trattamento, delle finalità e dei propri diritti.</a:t>
            </a:r>
          </a:p>
          <a:p>
            <a:pPr marL="201168" lvl="1" indent="0" algn="just">
              <a:buNone/>
            </a:pPr>
            <a:r>
              <a:rPr lang="it-IT" dirty="0" smtClean="0"/>
              <a:t>Nell’informativa sono presenti tutte le informazioni essenziali all’esercizio dei diritti dell’interessato, come per esempio le informazioni di contatto del titolare e l’indirizzo di posta elettronica per le comunicazioni che facilitino l’esercizio dei diritti e di un’eventuale revoca del consenso.</a:t>
            </a:r>
          </a:p>
          <a:p>
            <a:pPr marL="201168" lvl="1" indent="0" algn="just">
              <a:buNone/>
            </a:pPr>
            <a:r>
              <a:rPr lang="it-IT" dirty="0" smtClean="0"/>
              <a:t>L’informativa deve essere precisa e dettagliata quanto alle finalità per cui viene posto in essere il trattamento. Quando le finalità del titolare venissero modificate nel tempo, sarà necessario provvedere alla modifica dell’informativa e all’acquisizione di un nuovo consenso.</a:t>
            </a:r>
          </a:p>
          <a:p>
            <a:pPr marL="201168" lvl="1" indent="0" algn="just">
              <a:buNone/>
            </a:pPr>
            <a:r>
              <a:rPr lang="it-IT" dirty="0" smtClean="0"/>
              <a:t>Il consenso deve essere specifico, riferirsi ad uno specifico trattamento, e non generico</a:t>
            </a:r>
            <a:r>
              <a:rPr lang="it-IT" dirty="0" smtClean="0"/>
              <a:t>.</a:t>
            </a:r>
          </a:p>
          <a:p>
            <a:pPr marL="201168" lvl="1" indent="0" algn="just">
              <a:buNone/>
            </a:pPr>
            <a:r>
              <a:rPr lang="it-IT" b="1" dirty="0" smtClean="0"/>
              <a:t>Adempimenti: </a:t>
            </a:r>
            <a:r>
              <a:rPr lang="it-IT" dirty="0" smtClean="0"/>
              <a:t>esaminare la modulistica e verificare che la richiesta di acquisizione del consenso sia chiaramente distinguibile da altre richieste rivolte alla parte interessata, sia comprensibile ed utilizzi un linguaggio chiaro e semplice</a:t>
            </a:r>
            <a:r>
              <a:rPr lang="it-IT" b="1" dirty="0" smtClean="0"/>
              <a:t>.</a:t>
            </a:r>
            <a:endParaRPr lang="it-IT" b="1" dirty="0"/>
          </a:p>
        </p:txBody>
      </p:sp>
      <p:sp>
        <p:nvSpPr>
          <p:cNvPr id="4" name="Segnaposto piè di pagina 3"/>
          <p:cNvSpPr>
            <a:spLocks noGrp="1"/>
          </p:cNvSpPr>
          <p:nvPr>
            <p:ph type="ftr" sz="quarter" idx="11"/>
          </p:nvPr>
        </p:nvSpPr>
        <p:spPr/>
        <p:txBody>
          <a:bodyPr/>
          <a:lstStyle/>
          <a:p>
            <a:r>
              <a:rPr lang="it-IT" b="1" dirty="0" smtClean="0">
                <a:solidFill>
                  <a:schemeClr val="tx1"/>
                </a:solidFill>
                <a:latin typeface="Copperplate Gothic Bold" pitchFamily="34" charset="0"/>
              </a:rPr>
              <a:t>GORRETA </a:t>
            </a:r>
            <a:r>
              <a:rPr lang="it-IT" b="1" dirty="0" smtClean="0">
                <a:solidFill>
                  <a:srgbClr val="FF0000"/>
                </a:solidFill>
                <a:latin typeface="Copperplate Gothic Bold" pitchFamily="34" charset="0"/>
              </a:rPr>
              <a:t>&amp;</a:t>
            </a:r>
            <a:r>
              <a:rPr lang="it-IT" b="1" dirty="0" smtClean="0">
                <a:solidFill>
                  <a:schemeClr val="tx1"/>
                </a:solidFill>
                <a:latin typeface="Copperplate Gothic Bold" pitchFamily="34" charset="0"/>
              </a:rPr>
              <a:t> GALIMBERTI </a:t>
            </a:r>
            <a:r>
              <a:rPr lang="it-IT" dirty="0" smtClean="0">
                <a:solidFill>
                  <a:schemeClr val="tx1"/>
                </a:solidFill>
                <a:latin typeface="Copperplate Gothic Bold" pitchFamily="34" charset="0"/>
              </a:rPr>
              <a:t>Studio Legale</a:t>
            </a:r>
          </a:p>
          <a:p>
            <a:endParaRPr lang="it-IT" dirty="0"/>
          </a:p>
        </p:txBody>
      </p:sp>
    </p:spTree>
    <p:extLst>
      <p:ext uri="{BB962C8B-B14F-4D97-AF65-F5344CB8AC3E}">
        <p14:creationId xmlns:p14="http://schemas.microsoft.com/office/powerpoint/2010/main" xmlns="" val="7594711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71B2D6E-57A5-445B-9481-5FEC12D7F581}"/>
              </a:ext>
            </a:extLst>
          </p:cNvPr>
          <p:cNvSpPr>
            <a:spLocks noGrp="1"/>
          </p:cNvSpPr>
          <p:nvPr>
            <p:ph type="title"/>
          </p:nvPr>
        </p:nvSpPr>
        <p:spPr/>
        <p:txBody>
          <a:bodyPr/>
          <a:lstStyle/>
          <a:p>
            <a:r>
              <a:rPr lang="it-IT" dirty="0" smtClean="0"/>
              <a:t>Quali sono i casi in cui l’Avvocato può trattare i dati senza consenso?</a:t>
            </a:r>
            <a:endParaRPr lang="it-IT" dirty="0"/>
          </a:p>
        </p:txBody>
      </p:sp>
      <p:sp>
        <p:nvSpPr>
          <p:cNvPr id="3" name="Segnaposto contenuto 2">
            <a:extLst>
              <a:ext uri="{FF2B5EF4-FFF2-40B4-BE49-F238E27FC236}">
                <a16:creationId xmlns:a16="http://schemas.microsoft.com/office/drawing/2014/main" xmlns="" id="{ACED6023-8157-481E-BB95-A6C62657C893}"/>
              </a:ext>
            </a:extLst>
          </p:cNvPr>
          <p:cNvSpPr>
            <a:spLocks noGrp="1"/>
          </p:cNvSpPr>
          <p:nvPr>
            <p:ph idx="1"/>
          </p:nvPr>
        </p:nvSpPr>
        <p:spPr/>
        <p:txBody>
          <a:bodyPr>
            <a:normAutofit/>
          </a:bodyPr>
          <a:lstStyle/>
          <a:p>
            <a:pPr algn="just"/>
            <a:r>
              <a:rPr lang="it-IT" dirty="0" smtClean="0"/>
              <a:t>Non occorre richiedere il consenso del cliente quando il trattamento dei dati comuni è necessario per adempiere agli obblighi previsti dalla Legge o derivanti dal contratto. </a:t>
            </a:r>
          </a:p>
          <a:p>
            <a:pPr algn="just"/>
            <a:r>
              <a:rPr lang="it-IT" dirty="0" smtClean="0"/>
              <a:t>Non occorre richiedere il consenso quando il trattamento dei dati sensibili è necessario per svolgere indagini difensive o per valere o difendere un diritto in sede giudiziaria. Il trattamento deve però rientrare nell’autorizzazione del Garante Privacy.</a:t>
            </a:r>
          </a:p>
          <a:p>
            <a:pPr algn="just"/>
            <a:r>
              <a:rPr lang="it-IT" dirty="0" smtClean="0"/>
              <a:t>Non è richiesto il consenso per il trattamento dei dati giudiziari che possono essere trattati solo entro le prescrizioni dell’autorizzazione del Garante Privacy.</a:t>
            </a:r>
            <a:endParaRPr lang="it-IT" dirty="0"/>
          </a:p>
          <a:p>
            <a:endParaRPr lang="it-IT" dirty="0"/>
          </a:p>
        </p:txBody>
      </p:sp>
      <p:sp>
        <p:nvSpPr>
          <p:cNvPr id="4" name="Segnaposto piè di pagina 3"/>
          <p:cNvSpPr>
            <a:spLocks noGrp="1"/>
          </p:cNvSpPr>
          <p:nvPr>
            <p:ph type="ftr" sz="quarter" idx="11"/>
          </p:nvPr>
        </p:nvSpPr>
        <p:spPr/>
        <p:txBody>
          <a:bodyPr/>
          <a:lstStyle/>
          <a:p>
            <a:r>
              <a:rPr lang="it-IT" b="1" dirty="0" smtClean="0">
                <a:solidFill>
                  <a:schemeClr val="tx1"/>
                </a:solidFill>
                <a:latin typeface="Copperplate Gothic Bold" pitchFamily="34" charset="0"/>
              </a:rPr>
              <a:t>GORRETA </a:t>
            </a:r>
            <a:r>
              <a:rPr lang="it-IT" b="1" dirty="0" smtClean="0">
                <a:solidFill>
                  <a:srgbClr val="FF0000"/>
                </a:solidFill>
                <a:latin typeface="Copperplate Gothic Bold" pitchFamily="34" charset="0"/>
              </a:rPr>
              <a:t>&amp;</a:t>
            </a:r>
            <a:r>
              <a:rPr lang="it-IT" b="1" dirty="0" smtClean="0">
                <a:solidFill>
                  <a:schemeClr val="tx1"/>
                </a:solidFill>
                <a:latin typeface="Copperplate Gothic Bold" pitchFamily="34" charset="0"/>
              </a:rPr>
              <a:t> GALIMBERTI </a:t>
            </a:r>
            <a:r>
              <a:rPr lang="it-IT" dirty="0" smtClean="0">
                <a:solidFill>
                  <a:schemeClr val="tx1"/>
                </a:solidFill>
                <a:latin typeface="Copperplate Gothic Bold" pitchFamily="34" charset="0"/>
              </a:rPr>
              <a:t>Studio Legale</a:t>
            </a:r>
            <a:endParaRPr lang="it-IT" dirty="0">
              <a:solidFill>
                <a:schemeClr val="tx1"/>
              </a:solidFill>
              <a:latin typeface="Copperplate Gothic Bold" pitchFamily="34" charset="0"/>
            </a:endParaRPr>
          </a:p>
        </p:txBody>
      </p:sp>
    </p:spTree>
    <p:extLst>
      <p:ext uri="{BB962C8B-B14F-4D97-AF65-F5344CB8AC3E}">
        <p14:creationId xmlns:p14="http://schemas.microsoft.com/office/powerpoint/2010/main" xmlns="" val="30079224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B0F0147-4B26-41F4-A7C0-99DEEE3D96B4}"/>
              </a:ext>
            </a:extLst>
          </p:cNvPr>
          <p:cNvSpPr>
            <a:spLocks noGrp="1"/>
          </p:cNvSpPr>
          <p:nvPr>
            <p:ph type="title"/>
          </p:nvPr>
        </p:nvSpPr>
        <p:spPr/>
        <p:txBody>
          <a:bodyPr/>
          <a:lstStyle/>
          <a:p>
            <a:r>
              <a:rPr lang="it-IT" dirty="0" smtClean="0"/>
              <a:t>Nomine: Responsabili</a:t>
            </a:r>
            <a:endParaRPr lang="it-IT" dirty="0"/>
          </a:p>
        </p:txBody>
      </p:sp>
      <p:sp>
        <p:nvSpPr>
          <p:cNvPr id="3" name="Segnaposto contenuto 2">
            <a:extLst>
              <a:ext uri="{FF2B5EF4-FFF2-40B4-BE49-F238E27FC236}">
                <a16:creationId xmlns:a16="http://schemas.microsoft.com/office/drawing/2014/main" xmlns="" id="{E9C9E699-3232-4373-9A72-B3A097EA059D}"/>
              </a:ext>
            </a:extLst>
          </p:cNvPr>
          <p:cNvSpPr>
            <a:spLocks noGrp="1"/>
          </p:cNvSpPr>
          <p:nvPr>
            <p:ph idx="1"/>
          </p:nvPr>
        </p:nvSpPr>
        <p:spPr/>
        <p:txBody>
          <a:bodyPr>
            <a:normAutofit/>
          </a:bodyPr>
          <a:lstStyle/>
          <a:p>
            <a:pPr lvl="1">
              <a:buNone/>
            </a:pPr>
            <a:r>
              <a:rPr lang="it-IT" dirty="0" smtClean="0"/>
              <a:t>Il Responsabile del Trattamento (o Data </a:t>
            </a:r>
            <a:r>
              <a:rPr lang="it-IT" dirty="0" err="1" smtClean="0"/>
              <a:t>Protection</a:t>
            </a:r>
            <a:r>
              <a:rPr lang="it-IT" dirty="0" smtClean="0"/>
              <a:t> </a:t>
            </a:r>
            <a:r>
              <a:rPr lang="it-IT" dirty="0" err="1" smtClean="0"/>
              <a:t>Officer</a:t>
            </a:r>
            <a:r>
              <a:rPr lang="it-IT" dirty="0" smtClean="0"/>
              <a:t>)è:</a:t>
            </a:r>
          </a:p>
          <a:p>
            <a:pPr lvl="1"/>
            <a:r>
              <a:rPr lang="it-IT" dirty="0" smtClean="0"/>
              <a:t>“</a:t>
            </a:r>
            <a:r>
              <a:rPr lang="it-IT" i="1" dirty="0" smtClean="0"/>
              <a:t>la persona fisica, la persona giuridica, la pubblica amministrazione e qualsiasi altro ente, associazione od organismo preposti dal titolare al trattamento dei dati personali</a:t>
            </a:r>
            <a:r>
              <a:rPr lang="it-IT" dirty="0" smtClean="0"/>
              <a:t>”.</a:t>
            </a:r>
          </a:p>
          <a:p>
            <a:pPr lvl="1"/>
            <a:r>
              <a:rPr lang="it-IT" dirty="0" smtClean="0"/>
              <a:t>Il Responsabile può essere anche esterno alla compagine organizzativa e strutturale dello Studio.</a:t>
            </a:r>
          </a:p>
          <a:p>
            <a:pPr lvl="1" algn="just"/>
            <a:r>
              <a:rPr lang="it-IT" dirty="0" smtClean="0"/>
              <a:t>Il Responsabile è indicato nel Regolamento UE 2016/679 quale </a:t>
            </a:r>
            <a:r>
              <a:rPr lang="it-IT" i="1" dirty="0" smtClean="0"/>
              <a:t>“persona fisica o giuridica, l’autorità pubblica, il servizio o altro organismo che tratta dati personali per conto del Titolare del trattamento</a:t>
            </a:r>
            <a:r>
              <a:rPr lang="it-IT" dirty="0" smtClean="0"/>
              <a:t>”.</a:t>
            </a:r>
          </a:p>
          <a:p>
            <a:pPr lvl="1" algn="just">
              <a:buNone/>
            </a:pPr>
            <a:r>
              <a:rPr lang="it-IT" dirty="0" smtClean="0"/>
              <a:t>Vi è un obbligo di nomina se:</a:t>
            </a:r>
          </a:p>
          <a:p>
            <a:pPr lvl="1" algn="just"/>
            <a:r>
              <a:rPr lang="it-IT" dirty="0" smtClean="0"/>
              <a:t>Il trattamento viene effettuato da un’autorità pubblica o da un organismo pubblico, fatta eccezione per le autorità giurisdizionali quando esercitano le loro funzioni.</a:t>
            </a:r>
          </a:p>
          <a:p>
            <a:pPr lvl="1" algn="just"/>
            <a:r>
              <a:rPr lang="it-IT" dirty="0" smtClean="0"/>
              <a:t>Le Attività principali consistono in trattamenti che, per la loro natura, ambito di applicazione e/o finalità, richiedono il monitoraggio regolare e sistematico degli interessati su larga scala.</a:t>
            </a:r>
          </a:p>
          <a:p>
            <a:pPr lvl="1"/>
            <a:r>
              <a:rPr lang="it-IT" dirty="0" smtClean="0"/>
              <a:t>Le Attività principali consistono nel trattamento su larga scala, di categorie particolari di dati personali di cui all’art. 9 o di dati relativi a condanne penali e a reati di cui all’art 10.</a:t>
            </a:r>
          </a:p>
          <a:p>
            <a:pPr lvl="1"/>
            <a:endParaRPr lang="it-IT" dirty="0" smtClean="0"/>
          </a:p>
          <a:p>
            <a:pPr lvl="1"/>
            <a:endParaRPr lang="it-IT" dirty="0"/>
          </a:p>
        </p:txBody>
      </p:sp>
      <p:sp>
        <p:nvSpPr>
          <p:cNvPr id="4" name="Segnaposto piè di pagina 3"/>
          <p:cNvSpPr>
            <a:spLocks noGrp="1"/>
          </p:cNvSpPr>
          <p:nvPr>
            <p:ph type="ftr" sz="quarter" idx="11"/>
          </p:nvPr>
        </p:nvSpPr>
        <p:spPr/>
        <p:txBody>
          <a:bodyPr/>
          <a:lstStyle/>
          <a:p>
            <a:r>
              <a:rPr lang="it-IT" b="1" dirty="0" smtClean="0">
                <a:solidFill>
                  <a:schemeClr val="tx1"/>
                </a:solidFill>
                <a:latin typeface="Copperplate Gothic Bold" pitchFamily="34" charset="0"/>
              </a:rPr>
              <a:t>GORRETA </a:t>
            </a:r>
            <a:r>
              <a:rPr lang="it-IT" b="1" dirty="0" smtClean="0">
                <a:solidFill>
                  <a:srgbClr val="FF0000"/>
                </a:solidFill>
                <a:latin typeface="Copperplate Gothic Bold" pitchFamily="34" charset="0"/>
              </a:rPr>
              <a:t>&amp;</a:t>
            </a:r>
            <a:r>
              <a:rPr lang="it-IT" b="1" dirty="0" smtClean="0">
                <a:solidFill>
                  <a:schemeClr val="tx1"/>
                </a:solidFill>
                <a:latin typeface="Copperplate Gothic Bold" pitchFamily="34" charset="0"/>
              </a:rPr>
              <a:t> GALIMBERTI </a:t>
            </a:r>
            <a:r>
              <a:rPr lang="it-IT" dirty="0" smtClean="0">
                <a:solidFill>
                  <a:schemeClr val="tx1"/>
                </a:solidFill>
                <a:latin typeface="Copperplate Gothic Bold" pitchFamily="34" charset="0"/>
              </a:rPr>
              <a:t>Studio Legale</a:t>
            </a:r>
          </a:p>
          <a:p>
            <a:endParaRPr lang="it-IT" dirty="0"/>
          </a:p>
        </p:txBody>
      </p:sp>
    </p:spTree>
    <p:extLst>
      <p:ext uri="{BB962C8B-B14F-4D97-AF65-F5344CB8AC3E}">
        <p14:creationId xmlns:p14="http://schemas.microsoft.com/office/powerpoint/2010/main" xmlns="" val="335838116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ttivo">
  <a:themeElements>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ttiv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1808</TotalTime>
  <Words>2082</Words>
  <Application>Microsoft Office PowerPoint</Application>
  <PresentationFormat>Personalizzato</PresentationFormat>
  <Paragraphs>121</Paragraphs>
  <Slides>17</Slides>
  <Notes>1</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Retrospettivo</vt:lpstr>
      <vt:lpstr> La Privacy e la sicurezza negli studi legali  Monza, 24 aprile 2018     </vt:lpstr>
      <vt:lpstr>IL TITOLARE</vt:lpstr>
      <vt:lpstr>La Figura del Titolare </vt:lpstr>
      <vt:lpstr>Che cosa deve fare il Titolare?</vt:lpstr>
      <vt:lpstr>Attività preliminari da effettuare</vt:lpstr>
      <vt:lpstr>Principi generali art. 5, 6 e 7 GDPR</vt:lpstr>
      <vt:lpstr>Consenso al trattamento</vt:lpstr>
      <vt:lpstr>Quali sono i casi in cui l’Avvocato può trattare i dati senza consenso?</vt:lpstr>
      <vt:lpstr>Nomine: Responsabili</vt:lpstr>
      <vt:lpstr>Nomine: incaricati</vt:lpstr>
      <vt:lpstr>Nomine: Responsabili e incaricati all’interno dello studio</vt:lpstr>
      <vt:lpstr>DPO negli studi legali?</vt:lpstr>
      <vt:lpstr>Nuovi obblighi</vt:lpstr>
      <vt:lpstr>Misure di sicurezza</vt:lpstr>
      <vt:lpstr>Misure adeguate di sicurezza: trattamenti senza l’ausilio di strumenti elettronici</vt:lpstr>
      <vt:lpstr>Misure adeguate di sicurezza: trattamenti con l’ausilio di strumenti elettronici</vt:lpstr>
      <vt:lpstr>Grazie per l’attenzione!!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dati dei lavoratori:  tipologia, modalità di trattamento,  procedure gestionali e strumenti a tutela</dc:title>
  <dc:creator>Barbara Masserelli</dc:creator>
  <cp:lastModifiedBy>Ombretta</cp:lastModifiedBy>
  <cp:revision>165</cp:revision>
  <cp:lastPrinted>2018-03-15T10:24:09Z</cp:lastPrinted>
  <dcterms:created xsi:type="dcterms:W3CDTF">2018-03-02T08:27:03Z</dcterms:created>
  <dcterms:modified xsi:type="dcterms:W3CDTF">2018-04-24T08:34:20Z</dcterms:modified>
</cp:coreProperties>
</file>