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9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22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37A88-634B-44C5-91E4-88FA4E80E5DB}" type="datetimeFigureOut">
              <a:rPr lang="it-IT" smtClean="0"/>
              <a:pPr/>
              <a:t>10/04/2018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BD4BA-AB7F-457C-B58C-32DC39B352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02438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E47FA-4E3B-4306-BA87-9D7DB2057DFF}" type="slidenum">
              <a:rPr lang="it-IT" altLang="it-IT"/>
              <a:pPr/>
              <a:t>1</a:t>
            </a:fld>
            <a:endParaRPr lang="it-IT" altLang="it-IT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088" y="733425"/>
            <a:ext cx="6515100" cy="3665538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291252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E47FA-4E3B-4306-BA87-9D7DB2057DFF}" type="slidenum">
              <a:rPr lang="it-IT" altLang="it-IT"/>
              <a:pPr/>
              <a:t>2</a:t>
            </a:fld>
            <a:endParaRPr lang="it-IT" altLang="it-IT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088" y="733425"/>
            <a:ext cx="6515100" cy="3665538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291252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E47FA-4E3B-4306-BA87-9D7DB2057DFF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088" y="733425"/>
            <a:ext cx="6515100" cy="3665538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291252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E47FA-4E3B-4306-BA87-9D7DB2057DFF}" type="slidenum">
              <a:rPr lang="it-IT" altLang="it-IT"/>
              <a:pPr/>
              <a:t>4</a:t>
            </a:fld>
            <a:endParaRPr lang="it-IT" altLang="it-IT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088" y="733425"/>
            <a:ext cx="6515100" cy="3665538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291252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E47FA-4E3B-4306-BA87-9D7DB2057DFF}" type="slidenum">
              <a:rPr lang="it-IT" altLang="it-IT"/>
              <a:pPr/>
              <a:t>5</a:t>
            </a:fld>
            <a:endParaRPr lang="it-IT" altLang="it-IT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088" y="733425"/>
            <a:ext cx="6515100" cy="3665538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546570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13C5F3B-0CB7-4C4F-93D0-DA5DA3B60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F724E75A-E78C-4881-B1F2-7FB4F4761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2FECC9A-D4C1-446A-BD34-D4D003A48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AC4A-F63D-4026-BAA8-0B3412BFF8A3}" type="datetimeFigureOut">
              <a:rPr lang="it-IT" smtClean="0"/>
              <a:pPr/>
              <a:t>10/04/2018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CB8F002E-526A-4A05-882B-DC9C0FB95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9245455-1CA6-44CC-9C17-CBCF33F91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6534-8E30-4884-9BA9-115F20CA6B4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7979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486D59E-1FA9-47E9-AB1B-2CEA80D33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14FCC72B-4E3A-458F-A232-C288A155C7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038D6BC-3C8B-4B3C-A018-4E73D4DC7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AC4A-F63D-4026-BAA8-0B3412BFF8A3}" type="datetimeFigureOut">
              <a:rPr lang="it-IT" smtClean="0"/>
              <a:pPr/>
              <a:t>10/04/2018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FD4E4BE-0C83-49E3-91B6-4109AF907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D444FCF-C5C7-47AF-A0A0-3D8C073DE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6534-8E30-4884-9BA9-115F20CA6B4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9051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AB0863C4-7797-4A09-867D-9206EAFFBB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56AF8E6A-2881-4963-970A-6E44DD08D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69A8A70-70FC-48D2-934C-6FE043D8B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AC4A-F63D-4026-BAA8-0B3412BFF8A3}" type="datetimeFigureOut">
              <a:rPr lang="it-IT" smtClean="0"/>
              <a:pPr/>
              <a:t>10/04/2018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DF8F0E9-0195-482B-80A9-D735AF6C9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0EEE45D-796F-4E06-9F38-5EBED434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6534-8E30-4884-9BA9-115F20CA6B4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8710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4C9D44B-BA31-4CAE-9E0D-E161EF453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38D2FEA-74D4-4940-BA6B-E5848F0F9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D105B68-F65B-43B9-A0C9-CBB030068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AC4A-F63D-4026-BAA8-0B3412BFF8A3}" type="datetimeFigureOut">
              <a:rPr lang="it-IT" smtClean="0"/>
              <a:pPr/>
              <a:t>10/04/2018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1635D51-EFFA-4C49-A443-214B9580B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FA7119E1-3DE1-42EF-B231-FDF24E5B8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6534-8E30-4884-9BA9-115F20CA6B4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3564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67AE245-B9B1-4514-B6DA-C4CF3144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778623AD-35AA-4FEA-AE86-B12D0CD52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67B06390-3432-405A-897A-F96B25F4D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AC4A-F63D-4026-BAA8-0B3412BFF8A3}" type="datetimeFigureOut">
              <a:rPr lang="it-IT" smtClean="0"/>
              <a:pPr/>
              <a:t>10/04/2018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5038FAC-FFFF-4445-9C38-851D2E268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FBC2F14D-5CA0-4996-A0D3-F6CC869A2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6534-8E30-4884-9BA9-115F20CA6B4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9106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FCF7997-F692-41C9-A925-D6AECCC4D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9DE3E65-A2E5-44FA-834C-3EC04D8858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BD1B9E58-6221-4FCE-BD57-34AA165CA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D531E4E7-5174-4B5A-90C3-ECCF5F695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AC4A-F63D-4026-BAA8-0B3412BFF8A3}" type="datetimeFigureOut">
              <a:rPr lang="it-IT" smtClean="0"/>
              <a:pPr/>
              <a:t>10/04/2018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9F854165-F7CE-4CD7-89B3-30F5C6E10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72ACFD15-981E-4FAA-8936-4107BB309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6534-8E30-4884-9BA9-115F20CA6B4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8480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B8C752A-9B97-4596-B316-D66047627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13862057-2933-4650-89CA-EEA94CF66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963C819C-9D95-41E6-B8AA-CFFE146C8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6332F919-F101-4AA1-BFD1-56DEF4905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64481FD3-0EE2-4A31-A5A1-5D1AE04F7E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9155E870-78F9-4BE1-B263-E2089BDFB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AC4A-F63D-4026-BAA8-0B3412BFF8A3}" type="datetimeFigureOut">
              <a:rPr lang="it-IT" smtClean="0"/>
              <a:pPr/>
              <a:t>10/04/2018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C022FFA6-113F-4493-A050-6736F135E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A37D3C0B-F607-4D6A-97CA-DE428CBDF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6534-8E30-4884-9BA9-115F20CA6B4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8395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0A1D252-9129-482F-B865-8B03420E2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C0D1EB46-18C1-4323-BF6E-F367FC18A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AC4A-F63D-4026-BAA8-0B3412BFF8A3}" type="datetimeFigureOut">
              <a:rPr lang="it-IT" smtClean="0"/>
              <a:pPr/>
              <a:t>10/04/2018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AE877B3F-BF9E-4A44-A04F-13868E4C4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0A6EC23A-0528-41D8-ADA6-02E4EF3F6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6534-8E30-4884-9BA9-115F20CA6B4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1883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CF1D0406-C474-4DD5-A3FF-E847AF05C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AC4A-F63D-4026-BAA8-0B3412BFF8A3}" type="datetimeFigureOut">
              <a:rPr lang="it-IT" smtClean="0"/>
              <a:pPr/>
              <a:t>10/04/2018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512A094D-E48E-4497-968C-41D44F00B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831F3520-C601-49DB-9AB1-D913A8275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6534-8E30-4884-9BA9-115F20CA6B4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8516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AA870D9-F1D8-4970-8CA1-90D867584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C8B3ECE-DE53-4757-8A9C-24353D68A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BA9476E1-C335-4E5E-B2BA-317D1F223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CA36B0FF-01B8-4B05-91FB-57F7FD36D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AC4A-F63D-4026-BAA8-0B3412BFF8A3}" type="datetimeFigureOut">
              <a:rPr lang="it-IT" smtClean="0"/>
              <a:pPr/>
              <a:t>10/04/2018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48684E41-5EF1-4847-A648-848C08A57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9BC743C2-582A-4AA2-933D-2D95E8D0B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6534-8E30-4884-9BA9-115F20CA6B4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3734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C1B1D92-334B-4E49-8167-57722F72A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274585AE-87B9-4A05-8EFE-14B34BB682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BB49C399-A5F0-4319-96FC-701F977AC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E3C4DCD2-C58B-4455-B052-DE7DAE29A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AC4A-F63D-4026-BAA8-0B3412BFF8A3}" type="datetimeFigureOut">
              <a:rPr lang="it-IT" smtClean="0"/>
              <a:pPr/>
              <a:t>10/04/2018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35C54B5F-32AD-4889-844F-12535E95F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8C94D91D-C1C8-43E2-AB28-DEF164A85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6534-8E30-4884-9BA9-115F20CA6B4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2267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E479EE40-D5D1-4146-B88E-0864663CF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8261B197-827B-4610-8164-E24AE38A9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18010BD-1BA8-4C38-8A81-89692F24E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EAC4A-F63D-4026-BAA8-0B3412BFF8A3}" type="datetimeFigureOut">
              <a:rPr lang="it-IT" smtClean="0"/>
              <a:pPr/>
              <a:t>10/04/2018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5F070E7-1610-4ED1-B6AE-930447BB56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475036F-B258-4267-92EF-25F1CF61E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06534-8E30-4884-9BA9-115F20CA6B4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9242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0AE6EEF6-5260-46BD-A583-6F5B3A1989BE}" type="slidenum">
              <a:rPr lang="en-US" altLang="it-IT"/>
              <a:pPr/>
              <a:t>1</a:t>
            </a:fld>
            <a:endParaRPr lang="en-US" altLang="it-IT"/>
          </a:p>
        </p:txBody>
      </p:sp>
      <p:sp>
        <p:nvSpPr>
          <p:cNvPr id="4099" name="Text Box 16"/>
          <p:cNvSpPr txBox="1">
            <a:spLocks noChangeArrowheads="1"/>
          </p:cNvSpPr>
          <p:nvPr/>
        </p:nvSpPr>
        <p:spPr bwMode="auto">
          <a:xfrm>
            <a:off x="2438400" y="1151706"/>
            <a:ext cx="8201026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it-IT" sz="2800" b="1" dirty="0"/>
          </a:p>
          <a:p>
            <a:pPr algn="ctr"/>
            <a:r>
              <a:rPr lang="it-IT" b="1" dirty="0">
                <a:solidFill>
                  <a:schemeClr val="accent6"/>
                </a:solidFill>
              </a:rPr>
              <a:t>IL CONTRATTO DI LEASING FINANZIARIO</a:t>
            </a:r>
          </a:p>
          <a:p>
            <a:pPr algn="ctr"/>
            <a:r>
              <a:rPr lang="it-IT" b="1" dirty="0">
                <a:solidFill>
                  <a:schemeClr val="accent6"/>
                </a:solidFill>
              </a:rPr>
              <a:t>IL NUOVO TIPO CONTRATTUALE</a:t>
            </a:r>
          </a:p>
          <a:p>
            <a:pPr algn="ctr"/>
            <a:r>
              <a:rPr lang="it-IT" b="1" dirty="0">
                <a:solidFill>
                  <a:schemeClr val="accent6"/>
                </a:solidFill>
              </a:rPr>
              <a:t>INTRODOTTO DALLA LEGGE SULLA CONCORRENZA (L.N. 124/2017)</a:t>
            </a:r>
          </a:p>
          <a:p>
            <a:pPr algn="ctr"/>
            <a:endParaRPr lang="it-IT" sz="900" b="1" dirty="0">
              <a:solidFill>
                <a:schemeClr val="accent6"/>
              </a:solidFill>
            </a:endParaRPr>
          </a:p>
          <a:p>
            <a:pPr algn="ctr"/>
            <a:endParaRPr lang="it-IT" b="1" dirty="0">
              <a:solidFill>
                <a:schemeClr val="accent6"/>
              </a:solidFill>
            </a:endParaRPr>
          </a:p>
          <a:p>
            <a:pPr algn="ctr"/>
            <a:r>
              <a:rPr lang="it-IT" sz="3600" b="1" dirty="0">
                <a:solidFill>
                  <a:schemeClr val="accent6"/>
                </a:solidFill>
              </a:rPr>
              <a:t>LA VENDITA DEL BENE A SEGUITO DELL’INADEMPIMENTO DELL’UTILIZZATORE</a:t>
            </a:r>
            <a:endParaRPr lang="it-IT" sz="3600" dirty="0">
              <a:solidFill>
                <a:schemeClr val="accent6"/>
              </a:solidFill>
            </a:endParaRPr>
          </a:p>
          <a:p>
            <a:pPr algn="ctr"/>
            <a:endParaRPr lang="it-IT" altLang="it-IT" sz="1600" b="1" dirty="0">
              <a:solidFill>
                <a:schemeClr val="accent6"/>
              </a:solidFill>
            </a:endParaRPr>
          </a:p>
        </p:txBody>
      </p:sp>
      <p:sp>
        <p:nvSpPr>
          <p:cNvPr id="4100" name="Text Box 1046"/>
          <p:cNvSpPr txBox="1">
            <a:spLocks noChangeArrowheads="1"/>
          </p:cNvSpPr>
          <p:nvPr/>
        </p:nvSpPr>
        <p:spPr bwMode="auto">
          <a:xfrm>
            <a:off x="5016500" y="5373688"/>
            <a:ext cx="1728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it-IT" altLang="it-IT"/>
          </a:p>
        </p:txBody>
      </p:sp>
      <p:sp>
        <p:nvSpPr>
          <p:cNvPr id="4101" name="Text Box 1047"/>
          <p:cNvSpPr txBox="1">
            <a:spLocks noChangeArrowheads="1"/>
          </p:cNvSpPr>
          <p:nvPr/>
        </p:nvSpPr>
        <p:spPr bwMode="auto">
          <a:xfrm>
            <a:off x="10620374" y="10197335"/>
            <a:ext cx="32400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it-IT" altLang="it-IT" sz="2000" b="1" dirty="0">
                <a:solidFill>
                  <a:schemeClr val="accent6"/>
                </a:solidFill>
              </a:rPr>
              <a:t>Monza, 10 aprile 2018</a:t>
            </a:r>
          </a:p>
          <a:p>
            <a:pPr algn="ctr" eaLnBrk="1" hangingPunct="1"/>
            <a:r>
              <a:rPr lang="it-IT" altLang="it-IT" sz="2000" dirty="0" err="1">
                <a:solidFill>
                  <a:schemeClr val="accent6"/>
                </a:solidFill>
              </a:rPr>
              <a:t>Sporting</a:t>
            </a:r>
            <a:r>
              <a:rPr lang="it-IT" altLang="it-IT" sz="2000" dirty="0">
                <a:solidFill>
                  <a:schemeClr val="accent6"/>
                </a:solidFill>
              </a:rPr>
              <a:t> Club</a:t>
            </a:r>
          </a:p>
        </p:txBody>
      </p:sp>
      <p:sp>
        <p:nvSpPr>
          <p:cNvPr id="4102" name="Titolo 1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dirty="0"/>
              <a:t>       </a:t>
            </a:r>
            <a:br>
              <a:rPr lang="it-IT" altLang="it-IT" dirty="0"/>
            </a:br>
            <a:r>
              <a:rPr lang="it-IT" altLang="it-IT" dirty="0"/>
              <a:t/>
            </a:r>
            <a:br>
              <a:rPr lang="it-IT" altLang="it-IT" dirty="0"/>
            </a:br>
            <a:r>
              <a:rPr lang="it-IT" altLang="it-IT" dirty="0"/>
              <a:t>      </a:t>
            </a:r>
          </a:p>
        </p:txBody>
      </p:sp>
      <p:sp>
        <p:nvSpPr>
          <p:cNvPr id="4103" name="Sottotitolo 5"/>
          <p:cNvSpPr>
            <a:spLocks noGrp="1"/>
          </p:cNvSpPr>
          <p:nvPr>
            <p:ph type="subTitle" idx="4294967295"/>
          </p:nvPr>
        </p:nvSpPr>
        <p:spPr>
          <a:xfrm>
            <a:off x="4367214" y="5084764"/>
            <a:ext cx="3557587" cy="744537"/>
          </a:xfrm>
        </p:spPr>
        <p:txBody>
          <a:bodyPr>
            <a:normAutofit fontScale="77500" lnSpcReduction="20000"/>
          </a:bodyPr>
          <a:lstStyle/>
          <a:p>
            <a:endParaRPr lang="it-IT" altLang="it-IT" dirty="0"/>
          </a:p>
          <a:p>
            <a:pPr>
              <a:buFontTx/>
              <a:buNone/>
            </a:pPr>
            <a:r>
              <a:rPr lang="it-IT" altLang="it-IT" dirty="0"/>
              <a:t>       </a:t>
            </a:r>
          </a:p>
        </p:txBody>
      </p:sp>
      <p:sp>
        <p:nvSpPr>
          <p:cNvPr id="4104" name="Rettangolo 23"/>
          <p:cNvSpPr>
            <a:spLocks noChangeArrowheads="1"/>
          </p:cNvSpPr>
          <p:nvPr/>
        </p:nvSpPr>
        <p:spPr bwMode="auto">
          <a:xfrm>
            <a:off x="2424114" y="6156126"/>
            <a:ext cx="8243887" cy="701875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it-IT" altLang="it-IT"/>
          </a:p>
        </p:txBody>
      </p:sp>
      <p:sp>
        <p:nvSpPr>
          <p:cNvPr id="4105" name="Rettangolo 24"/>
          <p:cNvSpPr>
            <a:spLocks noChangeArrowheads="1"/>
          </p:cNvSpPr>
          <p:nvPr/>
        </p:nvSpPr>
        <p:spPr bwMode="auto">
          <a:xfrm>
            <a:off x="1524001" y="0"/>
            <a:ext cx="900113" cy="6858000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it-IT" altLang="it-IT"/>
          </a:p>
        </p:txBody>
      </p:sp>
      <p:sp>
        <p:nvSpPr>
          <p:cNvPr id="4106" name="Rettangolo 26"/>
          <p:cNvSpPr>
            <a:spLocks noChangeArrowheads="1"/>
          </p:cNvSpPr>
          <p:nvPr/>
        </p:nvSpPr>
        <p:spPr bwMode="auto">
          <a:xfrm>
            <a:off x="2566988" y="1"/>
            <a:ext cx="8101012" cy="5492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it-IT" altLang="it-IT" sz="1400" dirty="0"/>
              <a:t>					</a:t>
            </a:r>
            <a:r>
              <a:rPr lang="it-IT" altLang="it-IT" sz="1400" b="1" dirty="0">
                <a:solidFill>
                  <a:schemeClr val="accent6"/>
                </a:solidFill>
              </a:rPr>
              <a:t>Monza, 10 aprile 2018</a:t>
            </a:r>
          </a:p>
          <a:p>
            <a:pPr algn="ctr"/>
            <a:r>
              <a:rPr lang="it-IT" altLang="it-IT" sz="1400" dirty="0">
                <a:solidFill>
                  <a:schemeClr val="accent6"/>
                </a:solidFill>
              </a:rPr>
              <a:t>					</a:t>
            </a:r>
            <a:r>
              <a:rPr lang="it-IT" altLang="it-IT" sz="1400" dirty="0" err="1">
                <a:solidFill>
                  <a:schemeClr val="accent6"/>
                </a:solidFill>
              </a:rPr>
              <a:t>Sporting</a:t>
            </a:r>
            <a:r>
              <a:rPr lang="it-IT" altLang="it-IT" sz="1400" dirty="0">
                <a:solidFill>
                  <a:schemeClr val="accent6"/>
                </a:solidFill>
              </a:rPr>
              <a:t> Club</a:t>
            </a:r>
          </a:p>
        </p:txBody>
      </p:sp>
      <p:sp>
        <p:nvSpPr>
          <p:cNvPr id="4109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24113" y="1"/>
            <a:ext cx="4176712" cy="549275"/>
          </a:xfrm>
          <a:prstGeom prst="actionButtonBlank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it-IT" alt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6347" y="6378018"/>
            <a:ext cx="3267332" cy="286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076C4646-36F8-4475-A433-049D87E8E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874" y="496813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" name="Oggetto 2">
            <a:extLst>
              <a:ext uri="{FF2B5EF4-FFF2-40B4-BE49-F238E27FC236}">
                <a16:creationId xmlns:a16="http://schemas.microsoft.com/office/drawing/2014/main" xmlns="" id="{18087906-8E8E-4590-AE84-E6FFB5E69F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38268404"/>
              </p:ext>
            </p:extLst>
          </p:nvPr>
        </p:nvGraphicFramePr>
        <p:xfrm>
          <a:off x="5603874" y="4968135"/>
          <a:ext cx="1790700" cy="717550"/>
        </p:xfrm>
        <a:graphic>
          <a:graphicData uri="http://schemas.openxmlformats.org/presentationml/2006/ole">
            <p:oleObj spid="_x0000_s1031" r:id="rId5" imgW="7429500" imgH="3057525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1193946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0AE6EEF6-5260-46BD-A583-6F5B3A1989BE}" type="slidenum">
              <a:rPr lang="en-US" altLang="it-IT"/>
              <a:pPr/>
              <a:t>2</a:t>
            </a:fld>
            <a:endParaRPr lang="en-US" altLang="it-IT"/>
          </a:p>
        </p:txBody>
      </p:sp>
      <p:sp>
        <p:nvSpPr>
          <p:cNvPr id="4099" name="Text Box 16"/>
          <p:cNvSpPr txBox="1">
            <a:spLocks noChangeArrowheads="1"/>
          </p:cNvSpPr>
          <p:nvPr/>
        </p:nvSpPr>
        <p:spPr bwMode="auto">
          <a:xfrm>
            <a:off x="2454876" y="1070918"/>
            <a:ext cx="8209264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it-IT" sz="2800" b="1" dirty="0"/>
          </a:p>
          <a:p>
            <a:pPr algn="ctr"/>
            <a:r>
              <a:rPr lang="it-IT" sz="6000" b="1" dirty="0">
                <a:solidFill>
                  <a:schemeClr val="accent6"/>
                </a:solidFill>
              </a:rPr>
              <a:t>LA VENDITA</a:t>
            </a:r>
          </a:p>
          <a:p>
            <a:pPr>
              <a:buFont typeface="Wingdings" pitchFamily="2" charset="2"/>
              <a:buChar char="Ø"/>
            </a:pPr>
            <a:endParaRPr lang="it-IT" sz="1200" b="1" dirty="0">
              <a:solidFill>
                <a:schemeClr val="accent6"/>
              </a:solidFill>
            </a:endParaRPr>
          </a:p>
          <a:p>
            <a:pPr lvl="3">
              <a:buFont typeface="Wingdings" pitchFamily="2" charset="2"/>
              <a:buChar char="Ø"/>
            </a:pPr>
            <a:r>
              <a:rPr lang="it-IT" sz="3200" b="1" dirty="0">
                <a:solidFill>
                  <a:schemeClr val="accent6"/>
                </a:solidFill>
              </a:rPr>
              <a:t>presupposti</a:t>
            </a:r>
          </a:p>
          <a:p>
            <a:pPr lvl="3">
              <a:buFont typeface="Wingdings" pitchFamily="2" charset="2"/>
              <a:buChar char="Ø"/>
            </a:pPr>
            <a:r>
              <a:rPr lang="it-IT" sz="3200" b="1" dirty="0">
                <a:solidFill>
                  <a:schemeClr val="accent6"/>
                </a:solidFill>
              </a:rPr>
              <a:t>protagonista il concedente</a:t>
            </a:r>
          </a:p>
          <a:p>
            <a:pPr lvl="3">
              <a:buFont typeface="Wingdings" pitchFamily="2" charset="2"/>
              <a:buChar char="Ø"/>
            </a:pPr>
            <a:r>
              <a:rPr lang="it-IT" sz="3200" b="1" dirty="0">
                <a:solidFill>
                  <a:schemeClr val="accent6"/>
                </a:solidFill>
              </a:rPr>
              <a:t>criteri</a:t>
            </a:r>
          </a:p>
          <a:p>
            <a:pPr lvl="3">
              <a:buFont typeface="Wingdings" pitchFamily="2" charset="2"/>
              <a:buChar char="Ø"/>
            </a:pPr>
            <a:r>
              <a:rPr lang="it-IT" sz="3200" b="1" dirty="0">
                <a:solidFill>
                  <a:schemeClr val="accent6"/>
                </a:solidFill>
              </a:rPr>
              <a:t>prezzo</a:t>
            </a:r>
          </a:p>
          <a:p>
            <a:pPr lvl="3">
              <a:buFont typeface="Wingdings" pitchFamily="2" charset="2"/>
              <a:buChar char="Ø"/>
            </a:pPr>
            <a:r>
              <a:rPr lang="it-IT" sz="3200" b="1" dirty="0">
                <a:solidFill>
                  <a:schemeClr val="accent6"/>
                </a:solidFill>
              </a:rPr>
              <a:t>indici di riferimento</a:t>
            </a:r>
          </a:p>
          <a:p>
            <a:pPr>
              <a:buFont typeface="Wingdings" pitchFamily="2" charset="2"/>
              <a:buChar char="Ø"/>
            </a:pPr>
            <a:endParaRPr lang="it-IT" sz="2400" b="1" dirty="0">
              <a:solidFill>
                <a:schemeClr val="accent6"/>
              </a:solidFill>
            </a:endParaRPr>
          </a:p>
          <a:p>
            <a:pPr algn="ctr"/>
            <a:endParaRPr lang="it-IT" b="1" dirty="0">
              <a:solidFill>
                <a:schemeClr val="accent6"/>
              </a:solidFill>
            </a:endParaRPr>
          </a:p>
          <a:p>
            <a:pPr algn="ctr"/>
            <a:endParaRPr lang="it-IT" b="1" dirty="0">
              <a:solidFill>
                <a:schemeClr val="accent6"/>
              </a:solidFill>
            </a:endParaRPr>
          </a:p>
          <a:p>
            <a:pPr algn="ctr"/>
            <a:endParaRPr lang="it-IT" b="1" dirty="0">
              <a:solidFill>
                <a:schemeClr val="accent6"/>
              </a:solidFill>
            </a:endParaRPr>
          </a:p>
          <a:p>
            <a:pPr algn="ctr"/>
            <a:endParaRPr lang="it-IT" altLang="it-IT" sz="1600" b="1" dirty="0">
              <a:solidFill>
                <a:schemeClr val="accent6"/>
              </a:solidFill>
            </a:endParaRPr>
          </a:p>
        </p:txBody>
      </p:sp>
      <p:sp>
        <p:nvSpPr>
          <p:cNvPr id="4100" name="Text Box 1046"/>
          <p:cNvSpPr txBox="1">
            <a:spLocks noChangeArrowheads="1"/>
          </p:cNvSpPr>
          <p:nvPr/>
        </p:nvSpPr>
        <p:spPr bwMode="auto">
          <a:xfrm>
            <a:off x="5016500" y="5373688"/>
            <a:ext cx="1728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it-IT" altLang="it-IT"/>
          </a:p>
        </p:txBody>
      </p:sp>
      <p:sp>
        <p:nvSpPr>
          <p:cNvPr id="4101" name="Text Box 1047"/>
          <p:cNvSpPr txBox="1">
            <a:spLocks noChangeArrowheads="1"/>
          </p:cNvSpPr>
          <p:nvPr/>
        </p:nvSpPr>
        <p:spPr bwMode="auto">
          <a:xfrm>
            <a:off x="10721975" y="10527064"/>
            <a:ext cx="32400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altLang="it-IT" sz="1400" dirty="0">
              <a:solidFill>
                <a:schemeClr val="accent6"/>
              </a:solidFill>
            </a:endParaRPr>
          </a:p>
        </p:txBody>
      </p:sp>
      <p:sp>
        <p:nvSpPr>
          <p:cNvPr id="4102" name="Titolo 16"/>
          <p:cNvSpPr>
            <a:spLocks noGrp="1"/>
          </p:cNvSpPr>
          <p:nvPr>
            <p:ph type="title"/>
          </p:nvPr>
        </p:nvSpPr>
        <p:spPr>
          <a:xfrm>
            <a:off x="2603156" y="922638"/>
            <a:ext cx="8750643" cy="494270"/>
          </a:xfrm>
        </p:spPr>
        <p:txBody>
          <a:bodyPr>
            <a:normAutofit fontScale="90000"/>
          </a:bodyPr>
          <a:lstStyle/>
          <a:p>
            <a:r>
              <a:rPr lang="it-IT" altLang="it-IT" sz="1600" dirty="0">
                <a:solidFill>
                  <a:srgbClr val="0070C0"/>
                </a:solidFill>
              </a:rPr>
              <a:t> </a:t>
            </a:r>
            <a:br>
              <a:rPr lang="it-IT" altLang="it-IT" sz="1600" dirty="0">
                <a:solidFill>
                  <a:srgbClr val="0070C0"/>
                </a:solidFill>
              </a:rPr>
            </a:br>
            <a:r>
              <a:rPr lang="it-IT" sz="1600" b="1" dirty="0">
                <a:solidFill>
                  <a:srgbClr val="0070C0"/>
                </a:solidFill>
              </a:rPr>
              <a:t> Il contratto di Leasing finanziario (L.N. 124/2017): la vendita del bene a seguito dell’inadempimento dell’utilizzatore</a:t>
            </a:r>
            <a:r>
              <a:rPr lang="it-IT" altLang="it-IT" sz="1600" dirty="0">
                <a:solidFill>
                  <a:srgbClr val="0070C0"/>
                </a:solidFill>
              </a:rPr>
              <a:t/>
            </a:r>
            <a:br>
              <a:rPr lang="it-IT" altLang="it-IT" sz="1600" dirty="0">
                <a:solidFill>
                  <a:srgbClr val="0070C0"/>
                </a:solidFill>
              </a:rPr>
            </a:br>
            <a:r>
              <a:rPr lang="it-IT" altLang="it-IT" sz="1400" dirty="0">
                <a:solidFill>
                  <a:srgbClr val="0070C0"/>
                </a:solidFill>
              </a:rPr>
              <a:t> </a:t>
            </a:r>
            <a:endParaRPr lang="it-IT" altLang="it-IT" dirty="0"/>
          </a:p>
        </p:txBody>
      </p:sp>
      <p:sp>
        <p:nvSpPr>
          <p:cNvPr id="4103" name="Sottotitolo 5"/>
          <p:cNvSpPr>
            <a:spLocks noGrp="1"/>
          </p:cNvSpPr>
          <p:nvPr>
            <p:ph type="subTitle" idx="4294967295"/>
          </p:nvPr>
        </p:nvSpPr>
        <p:spPr>
          <a:xfrm>
            <a:off x="4367214" y="5084764"/>
            <a:ext cx="3557587" cy="744537"/>
          </a:xfrm>
        </p:spPr>
        <p:txBody>
          <a:bodyPr>
            <a:normAutofit fontScale="77500" lnSpcReduction="20000"/>
          </a:bodyPr>
          <a:lstStyle/>
          <a:p>
            <a:endParaRPr lang="it-IT" altLang="it-IT" dirty="0"/>
          </a:p>
          <a:p>
            <a:pPr>
              <a:buFontTx/>
              <a:buNone/>
            </a:pPr>
            <a:r>
              <a:rPr lang="it-IT" altLang="it-IT" dirty="0"/>
              <a:t>       </a:t>
            </a:r>
          </a:p>
        </p:txBody>
      </p:sp>
      <p:sp>
        <p:nvSpPr>
          <p:cNvPr id="4104" name="Rettangolo 23"/>
          <p:cNvSpPr>
            <a:spLocks noChangeArrowheads="1"/>
          </p:cNvSpPr>
          <p:nvPr/>
        </p:nvSpPr>
        <p:spPr bwMode="auto">
          <a:xfrm>
            <a:off x="2424114" y="6156126"/>
            <a:ext cx="8243887" cy="701875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it-IT" altLang="it-IT"/>
          </a:p>
        </p:txBody>
      </p:sp>
      <p:sp>
        <p:nvSpPr>
          <p:cNvPr id="4105" name="Rettangolo 24"/>
          <p:cNvSpPr>
            <a:spLocks noChangeArrowheads="1"/>
          </p:cNvSpPr>
          <p:nvPr/>
        </p:nvSpPr>
        <p:spPr bwMode="auto">
          <a:xfrm>
            <a:off x="1524001" y="0"/>
            <a:ext cx="900113" cy="6858000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it-IT" altLang="it-IT"/>
          </a:p>
        </p:txBody>
      </p:sp>
      <p:sp>
        <p:nvSpPr>
          <p:cNvPr id="4106" name="Rettangolo 26"/>
          <p:cNvSpPr>
            <a:spLocks noChangeArrowheads="1"/>
          </p:cNvSpPr>
          <p:nvPr/>
        </p:nvSpPr>
        <p:spPr bwMode="auto">
          <a:xfrm>
            <a:off x="2566988" y="1"/>
            <a:ext cx="8101012" cy="5492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it-IT" altLang="it-IT"/>
          </a:p>
        </p:txBody>
      </p:sp>
      <p:sp>
        <p:nvSpPr>
          <p:cNvPr id="4109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24113" y="1"/>
            <a:ext cx="4176712" cy="549275"/>
          </a:xfrm>
          <a:prstGeom prst="actionButtonBlank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altLang="it-IT" dirty="0"/>
              <a:t>										</a:t>
            </a:r>
            <a:r>
              <a:rPr lang="it-IT" altLang="it-IT" sz="1400" b="1" dirty="0">
                <a:solidFill>
                  <a:schemeClr val="accent6"/>
                </a:solidFill>
              </a:rPr>
              <a:t>Monza, 10 aprile 2018</a:t>
            </a:r>
          </a:p>
          <a:p>
            <a:pPr algn="ctr"/>
            <a:r>
              <a:rPr lang="it-IT" altLang="it-IT" sz="1400" dirty="0">
                <a:solidFill>
                  <a:schemeClr val="accent6"/>
                </a:solidFill>
              </a:rPr>
              <a:t>										</a:t>
            </a:r>
            <a:r>
              <a:rPr lang="it-IT" altLang="it-IT" sz="1400" dirty="0" err="1">
                <a:solidFill>
                  <a:schemeClr val="accent6"/>
                </a:solidFill>
              </a:rPr>
              <a:t>Sporting</a:t>
            </a:r>
            <a:r>
              <a:rPr lang="it-IT" altLang="it-IT" sz="1400" dirty="0">
                <a:solidFill>
                  <a:schemeClr val="accent6"/>
                </a:solidFill>
              </a:rPr>
              <a:t> Club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6347" y="6378018"/>
            <a:ext cx="3267332" cy="286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B56EFBBC-93CB-4F49-99D5-F55D74350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5475" y="529786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" name="Oggetto 2">
            <a:extLst>
              <a:ext uri="{FF2B5EF4-FFF2-40B4-BE49-F238E27FC236}">
                <a16:creationId xmlns:a16="http://schemas.microsoft.com/office/drawing/2014/main" xmlns="" id="{1CD74017-5633-4E56-A645-C88DB913A9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70506273"/>
              </p:ext>
            </p:extLst>
          </p:nvPr>
        </p:nvGraphicFramePr>
        <p:xfrm>
          <a:off x="5603874" y="5288494"/>
          <a:ext cx="1790700" cy="717550"/>
        </p:xfrm>
        <a:graphic>
          <a:graphicData uri="http://schemas.openxmlformats.org/presentationml/2006/ole">
            <p:oleObj spid="_x0000_s2055" r:id="rId5" imgW="7429500" imgH="3057525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1193946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0AE6EEF6-5260-46BD-A583-6F5B3A1989BE}" type="slidenum">
              <a:rPr lang="en-US" altLang="it-IT"/>
              <a:pPr/>
              <a:t>3</a:t>
            </a:fld>
            <a:endParaRPr lang="en-US" altLang="it-IT"/>
          </a:p>
        </p:txBody>
      </p:sp>
      <p:sp>
        <p:nvSpPr>
          <p:cNvPr id="4099" name="Text Box 16"/>
          <p:cNvSpPr txBox="1">
            <a:spLocks noChangeArrowheads="1"/>
          </p:cNvSpPr>
          <p:nvPr/>
        </p:nvSpPr>
        <p:spPr bwMode="auto">
          <a:xfrm>
            <a:off x="2454876" y="1070918"/>
            <a:ext cx="8209264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it-IT" sz="2800" b="1" dirty="0"/>
          </a:p>
          <a:p>
            <a:pPr algn="ctr"/>
            <a:r>
              <a:rPr lang="it-IT" sz="6000" b="1" dirty="0">
                <a:solidFill>
                  <a:schemeClr val="accent6"/>
                </a:solidFill>
              </a:rPr>
              <a:t>IL PERITO</a:t>
            </a:r>
          </a:p>
          <a:p>
            <a:pPr>
              <a:buFont typeface="Wingdings" pitchFamily="2" charset="2"/>
              <a:buChar char="Ø"/>
            </a:pPr>
            <a:endParaRPr lang="it-IT" sz="2400" b="1" dirty="0">
              <a:solidFill>
                <a:schemeClr val="accent6"/>
              </a:solidFill>
            </a:endParaRPr>
          </a:p>
          <a:p>
            <a:pPr lvl="3">
              <a:buFont typeface="Wingdings" pitchFamily="2" charset="2"/>
              <a:buChar char="Ø"/>
            </a:pPr>
            <a:r>
              <a:rPr lang="it-IT" sz="3200" b="1" dirty="0">
                <a:solidFill>
                  <a:schemeClr val="accent6"/>
                </a:solidFill>
              </a:rPr>
              <a:t>requisiti</a:t>
            </a:r>
          </a:p>
          <a:p>
            <a:pPr lvl="3">
              <a:buFont typeface="Wingdings" pitchFamily="2" charset="2"/>
              <a:buChar char="Ø"/>
            </a:pPr>
            <a:endParaRPr lang="it-IT" sz="1200" b="1" dirty="0">
              <a:solidFill>
                <a:schemeClr val="accent6"/>
              </a:solidFill>
            </a:endParaRPr>
          </a:p>
          <a:p>
            <a:pPr lvl="3">
              <a:buFont typeface="Wingdings" pitchFamily="2" charset="2"/>
              <a:buChar char="Ø"/>
            </a:pPr>
            <a:r>
              <a:rPr lang="it-IT" sz="3200" b="1" dirty="0">
                <a:solidFill>
                  <a:schemeClr val="accent6"/>
                </a:solidFill>
              </a:rPr>
              <a:t>nomina</a:t>
            </a:r>
          </a:p>
          <a:p>
            <a:pPr lvl="3">
              <a:buFont typeface="Wingdings" pitchFamily="2" charset="2"/>
              <a:buChar char="Ø"/>
            </a:pPr>
            <a:endParaRPr lang="it-IT" sz="1200" b="1" dirty="0">
              <a:solidFill>
                <a:schemeClr val="accent6"/>
              </a:solidFill>
            </a:endParaRPr>
          </a:p>
          <a:p>
            <a:pPr lvl="3">
              <a:buFont typeface="Wingdings" pitchFamily="2" charset="2"/>
              <a:buChar char="Ø"/>
            </a:pPr>
            <a:r>
              <a:rPr lang="it-IT" sz="3200" b="1" dirty="0">
                <a:solidFill>
                  <a:schemeClr val="accent6"/>
                </a:solidFill>
              </a:rPr>
              <a:t>indipendenza</a:t>
            </a:r>
          </a:p>
          <a:p>
            <a:pPr>
              <a:buFont typeface="Wingdings" pitchFamily="2" charset="2"/>
              <a:buChar char="Ø"/>
            </a:pPr>
            <a:endParaRPr lang="it-IT" sz="2400" b="1" dirty="0">
              <a:solidFill>
                <a:schemeClr val="accent6"/>
              </a:solidFill>
            </a:endParaRPr>
          </a:p>
          <a:p>
            <a:pPr algn="ctr"/>
            <a:endParaRPr lang="it-IT" b="1" dirty="0">
              <a:solidFill>
                <a:schemeClr val="accent6"/>
              </a:solidFill>
            </a:endParaRPr>
          </a:p>
          <a:p>
            <a:pPr algn="ctr"/>
            <a:endParaRPr lang="it-IT" b="1" dirty="0">
              <a:solidFill>
                <a:schemeClr val="accent6"/>
              </a:solidFill>
            </a:endParaRPr>
          </a:p>
          <a:p>
            <a:pPr algn="ctr"/>
            <a:endParaRPr lang="it-IT" b="1" dirty="0">
              <a:solidFill>
                <a:schemeClr val="accent6"/>
              </a:solidFill>
            </a:endParaRPr>
          </a:p>
          <a:p>
            <a:pPr algn="ctr"/>
            <a:endParaRPr lang="it-IT" altLang="it-IT" sz="1600" b="1" dirty="0">
              <a:solidFill>
                <a:schemeClr val="accent6"/>
              </a:solidFill>
            </a:endParaRPr>
          </a:p>
        </p:txBody>
      </p:sp>
      <p:sp>
        <p:nvSpPr>
          <p:cNvPr id="4100" name="Text Box 1046"/>
          <p:cNvSpPr txBox="1">
            <a:spLocks noChangeArrowheads="1"/>
          </p:cNvSpPr>
          <p:nvPr/>
        </p:nvSpPr>
        <p:spPr bwMode="auto">
          <a:xfrm>
            <a:off x="5016500" y="5373688"/>
            <a:ext cx="1728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it-IT" altLang="it-IT"/>
          </a:p>
        </p:txBody>
      </p:sp>
      <p:sp>
        <p:nvSpPr>
          <p:cNvPr id="4101" name="Text Box 1047"/>
          <p:cNvSpPr txBox="1">
            <a:spLocks noChangeArrowheads="1"/>
          </p:cNvSpPr>
          <p:nvPr/>
        </p:nvSpPr>
        <p:spPr bwMode="auto">
          <a:xfrm>
            <a:off x="5016500" y="5229200"/>
            <a:ext cx="32400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altLang="it-IT" sz="1400" dirty="0">
              <a:solidFill>
                <a:schemeClr val="accent6"/>
              </a:solidFill>
            </a:endParaRPr>
          </a:p>
        </p:txBody>
      </p:sp>
      <p:sp>
        <p:nvSpPr>
          <p:cNvPr id="4102" name="Titolo 16"/>
          <p:cNvSpPr>
            <a:spLocks noGrp="1"/>
          </p:cNvSpPr>
          <p:nvPr>
            <p:ph type="title"/>
          </p:nvPr>
        </p:nvSpPr>
        <p:spPr>
          <a:xfrm>
            <a:off x="2603156" y="922638"/>
            <a:ext cx="8750643" cy="494270"/>
          </a:xfrm>
        </p:spPr>
        <p:txBody>
          <a:bodyPr>
            <a:normAutofit fontScale="90000"/>
          </a:bodyPr>
          <a:lstStyle/>
          <a:p>
            <a:r>
              <a:rPr lang="it-IT" altLang="it-IT" sz="1600" dirty="0">
                <a:solidFill>
                  <a:srgbClr val="0070C0"/>
                </a:solidFill>
              </a:rPr>
              <a:t> </a:t>
            </a:r>
            <a:br>
              <a:rPr lang="it-IT" altLang="it-IT" sz="1600" dirty="0">
                <a:solidFill>
                  <a:srgbClr val="0070C0"/>
                </a:solidFill>
              </a:rPr>
            </a:br>
            <a:r>
              <a:rPr lang="it-IT" sz="1600" b="1" dirty="0">
                <a:solidFill>
                  <a:srgbClr val="0070C0"/>
                </a:solidFill>
              </a:rPr>
              <a:t> Il contratto di Leasing finanziario (L.N. 124/2017): la vendita del bene a seguito dell’inadempimento dell’utilizzatore</a:t>
            </a:r>
            <a:r>
              <a:rPr lang="it-IT" altLang="it-IT" sz="1600" dirty="0">
                <a:solidFill>
                  <a:srgbClr val="0070C0"/>
                </a:solidFill>
              </a:rPr>
              <a:t/>
            </a:r>
            <a:br>
              <a:rPr lang="it-IT" altLang="it-IT" sz="1600" dirty="0">
                <a:solidFill>
                  <a:srgbClr val="0070C0"/>
                </a:solidFill>
              </a:rPr>
            </a:br>
            <a:r>
              <a:rPr lang="it-IT" altLang="it-IT" sz="1400" dirty="0">
                <a:solidFill>
                  <a:srgbClr val="0070C0"/>
                </a:solidFill>
              </a:rPr>
              <a:t> </a:t>
            </a:r>
            <a:endParaRPr lang="it-IT" altLang="it-IT" dirty="0">
              <a:solidFill>
                <a:srgbClr val="0070C0"/>
              </a:solidFill>
            </a:endParaRPr>
          </a:p>
        </p:txBody>
      </p:sp>
      <p:sp>
        <p:nvSpPr>
          <p:cNvPr id="4103" name="Sottotitolo 5"/>
          <p:cNvSpPr>
            <a:spLocks noGrp="1"/>
          </p:cNvSpPr>
          <p:nvPr>
            <p:ph type="subTitle" idx="4294967295"/>
          </p:nvPr>
        </p:nvSpPr>
        <p:spPr>
          <a:xfrm>
            <a:off x="4367214" y="5084764"/>
            <a:ext cx="3557587" cy="744537"/>
          </a:xfrm>
        </p:spPr>
        <p:txBody>
          <a:bodyPr>
            <a:normAutofit fontScale="77500" lnSpcReduction="20000"/>
          </a:bodyPr>
          <a:lstStyle/>
          <a:p>
            <a:endParaRPr lang="it-IT" altLang="it-IT" dirty="0"/>
          </a:p>
          <a:p>
            <a:pPr>
              <a:buFontTx/>
              <a:buNone/>
            </a:pPr>
            <a:r>
              <a:rPr lang="it-IT" altLang="it-IT" dirty="0"/>
              <a:t>       </a:t>
            </a:r>
          </a:p>
        </p:txBody>
      </p:sp>
      <p:sp>
        <p:nvSpPr>
          <p:cNvPr id="4104" name="Rettangolo 23"/>
          <p:cNvSpPr>
            <a:spLocks noChangeArrowheads="1"/>
          </p:cNvSpPr>
          <p:nvPr/>
        </p:nvSpPr>
        <p:spPr bwMode="auto">
          <a:xfrm>
            <a:off x="2424114" y="6156126"/>
            <a:ext cx="8243887" cy="701875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it-IT" altLang="it-IT"/>
          </a:p>
        </p:txBody>
      </p:sp>
      <p:sp>
        <p:nvSpPr>
          <p:cNvPr id="4105" name="Rettangolo 24"/>
          <p:cNvSpPr>
            <a:spLocks noChangeArrowheads="1"/>
          </p:cNvSpPr>
          <p:nvPr/>
        </p:nvSpPr>
        <p:spPr bwMode="auto">
          <a:xfrm>
            <a:off x="1524001" y="0"/>
            <a:ext cx="900113" cy="6858000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it-IT" altLang="it-IT"/>
          </a:p>
        </p:txBody>
      </p:sp>
      <p:sp>
        <p:nvSpPr>
          <p:cNvPr id="4106" name="Rettangolo 26"/>
          <p:cNvSpPr>
            <a:spLocks noChangeArrowheads="1"/>
          </p:cNvSpPr>
          <p:nvPr/>
        </p:nvSpPr>
        <p:spPr bwMode="auto">
          <a:xfrm>
            <a:off x="2566988" y="1"/>
            <a:ext cx="8101012" cy="5492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it-IT" altLang="it-IT"/>
          </a:p>
        </p:txBody>
      </p:sp>
      <p:sp>
        <p:nvSpPr>
          <p:cNvPr id="4109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24113" y="1"/>
            <a:ext cx="4176712" cy="549275"/>
          </a:xfrm>
          <a:prstGeom prst="actionButtonBlank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altLang="it-IT" dirty="0"/>
              <a:t>									</a:t>
            </a:r>
            <a:r>
              <a:rPr lang="it-IT" altLang="it-IT" sz="1400" dirty="0"/>
              <a:t>	</a:t>
            </a:r>
            <a:r>
              <a:rPr lang="it-IT" altLang="it-IT" sz="1400" b="1" dirty="0">
                <a:solidFill>
                  <a:schemeClr val="accent6"/>
                </a:solidFill>
              </a:rPr>
              <a:t>Monza, 10 aprile 2018</a:t>
            </a:r>
          </a:p>
          <a:p>
            <a:pPr algn="ctr"/>
            <a:r>
              <a:rPr lang="it-IT" altLang="it-IT" sz="1400" dirty="0">
                <a:solidFill>
                  <a:schemeClr val="accent6"/>
                </a:solidFill>
              </a:rPr>
              <a:t>										</a:t>
            </a:r>
            <a:r>
              <a:rPr lang="it-IT" altLang="it-IT" sz="1400" dirty="0" err="1">
                <a:solidFill>
                  <a:schemeClr val="accent6"/>
                </a:solidFill>
              </a:rPr>
              <a:t>Sporting</a:t>
            </a:r>
            <a:r>
              <a:rPr lang="it-IT" altLang="it-IT" sz="1400" dirty="0">
                <a:solidFill>
                  <a:schemeClr val="accent6"/>
                </a:solidFill>
              </a:rPr>
              <a:t> Club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6347" y="6378018"/>
            <a:ext cx="3267332" cy="286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1047">
            <a:extLst>
              <a:ext uri="{FF2B5EF4-FFF2-40B4-BE49-F238E27FC236}">
                <a16:creationId xmlns:a16="http://schemas.microsoft.com/office/drawing/2014/main" xmlns="" id="{2E1841D8-AB87-4E3B-A455-B0622345F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21975" y="10254670"/>
            <a:ext cx="32400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altLang="it-IT" sz="1400" dirty="0">
              <a:solidFill>
                <a:schemeClr val="accent6"/>
              </a:solidFill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xmlns="" id="{26DFBEA0-7D4B-4C20-B4EF-61ADA06DF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5475" y="50254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xmlns="" id="{5751336C-18AF-4731-93A2-3E26E81FFB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4900631"/>
              </p:ext>
            </p:extLst>
          </p:nvPr>
        </p:nvGraphicFramePr>
        <p:xfrm>
          <a:off x="5568229" y="5188338"/>
          <a:ext cx="1790700" cy="717550"/>
        </p:xfrm>
        <a:graphic>
          <a:graphicData uri="http://schemas.openxmlformats.org/presentationml/2006/ole">
            <p:oleObj spid="_x0000_s3078" r:id="rId5" imgW="7429500" imgH="3057525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1193946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0AE6EEF6-5260-46BD-A583-6F5B3A1989BE}" type="slidenum">
              <a:rPr lang="en-US" altLang="it-IT"/>
              <a:pPr/>
              <a:t>4</a:t>
            </a:fld>
            <a:endParaRPr lang="en-US" altLang="it-IT"/>
          </a:p>
        </p:txBody>
      </p:sp>
      <p:sp>
        <p:nvSpPr>
          <p:cNvPr id="4099" name="Text Box 16"/>
          <p:cNvSpPr txBox="1">
            <a:spLocks noChangeArrowheads="1"/>
          </p:cNvSpPr>
          <p:nvPr/>
        </p:nvSpPr>
        <p:spPr bwMode="auto">
          <a:xfrm>
            <a:off x="2454876" y="1070918"/>
            <a:ext cx="8209264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it-IT" sz="2800" b="1" dirty="0"/>
          </a:p>
          <a:p>
            <a:pPr algn="ctr"/>
            <a:r>
              <a:rPr lang="it-IT" sz="6000" b="1" dirty="0">
                <a:solidFill>
                  <a:schemeClr val="accent6"/>
                </a:solidFill>
              </a:rPr>
              <a:t>IL RICAVO</a:t>
            </a:r>
          </a:p>
          <a:p>
            <a:pPr>
              <a:buFont typeface="Wingdings" pitchFamily="2" charset="2"/>
              <a:buChar char="Ø"/>
            </a:pPr>
            <a:endParaRPr lang="it-IT" sz="1200" b="1" dirty="0">
              <a:solidFill>
                <a:schemeClr val="accent6"/>
              </a:solidFill>
            </a:endParaRPr>
          </a:p>
          <a:p>
            <a:pPr lvl="3">
              <a:buFont typeface="Wingdings" pitchFamily="2" charset="2"/>
              <a:buChar char="Ø"/>
            </a:pPr>
            <a:r>
              <a:rPr lang="it-IT" sz="3200" b="1" dirty="0">
                <a:solidFill>
                  <a:schemeClr val="accent6"/>
                </a:solidFill>
              </a:rPr>
              <a:t>canoni scaduti/a scadere (capitale)</a:t>
            </a:r>
          </a:p>
          <a:p>
            <a:pPr lvl="3">
              <a:buFont typeface="Wingdings" pitchFamily="2" charset="2"/>
              <a:buChar char="Ø"/>
            </a:pPr>
            <a:r>
              <a:rPr lang="it-IT" sz="3200" b="1" dirty="0">
                <a:solidFill>
                  <a:schemeClr val="accent6"/>
                </a:solidFill>
              </a:rPr>
              <a:t>prezzo opzione finale di acquisto</a:t>
            </a:r>
          </a:p>
          <a:p>
            <a:pPr lvl="3">
              <a:buFont typeface="Wingdings" pitchFamily="2" charset="2"/>
              <a:buChar char="Ø"/>
            </a:pPr>
            <a:r>
              <a:rPr lang="it-IT" sz="3200" b="1" dirty="0">
                <a:solidFill>
                  <a:schemeClr val="accent6"/>
                </a:solidFill>
              </a:rPr>
              <a:t>spese di recupero/conservazione</a:t>
            </a:r>
          </a:p>
          <a:p>
            <a:pPr lvl="3">
              <a:buFont typeface="Wingdings" pitchFamily="2" charset="2"/>
              <a:buChar char="Ø"/>
            </a:pPr>
            <a:r>
              <a:rPr lang="it-IT" sz="3200" b="1" dirty="0">
                <a:solidFill>
                  <a:schemeClr val="accent6"/>
                </a:solidFill>
              </a:rPr>
              <a:t>stima</a:t>
            </a:r>
          </a:p>
          <a:p>
            <a:pPr lvl="3">
              <a:buFont typeface="Wingdings" pitchFamily="2" charset="2"/>
              <a:buChar char="Ø"/>
            </a:pPr>
            <a:r>
              <a:rPr lang="it-IT" sz="3200" b="1" dirty="0">
                <a:solidFill>
                  <a:schemeClr val="accent6"/>
                </a:solidFill>
              </a:rPr>
              <a:t>fermo il recupero del credito residuo</a:t>
            </a:r>
          </a:p>
          <a:p>
            <a:pPr lvl="3">
              <a:buFont typeface="Wingdings" pitchFamily="2" charset="2"/>
              <a:buChar char="Ø"/>
            </a:pPr>
            <a:endParaRPr lang="it-IT" sz="3200" b="1" dirty="0">
              <a:solidFill>
                <a:schemeClr val="accent6"/>
              </a:solidFill>
            </a:endParaRPr>
          </a:p>
          <a:p>
            <a:pPr>
              <a:buFont typeface="Wingdings" pitchFamily="2" charset="2"/>
              <a:buChar char="Ø"/>
            </a:pPr>
            <a:endParaRPr lang="it-IT" sz="2400" b="1" dirty="0">
              <a:solidFill>
                <a:schemeClr val="accent6"/>
              </a:solidFill>
            </a:endParaRPr>
          </a:p>
          <a:p>
            <a:pPr algn="ctr"/>
            <a:endParaRPr lang="it-IT" b="1" dirty="0">
              <a:solidFill>
                <a:schemeClr val="accent6"/>
              </a:solidFill>
            </a:endParaRPr>
          </a:p>
          <a:p>
            <a:pPr algn="ctr"/>
            <a:endParaRPr lang="it-IT" b="1" dirty="0">
              <a:solidFill>
                <a:schemeClr val="accent6"/>
              </a:solidFill>
            </a:endParaRPr>
          </a:p>
          <a:p>
            <a:pPr algn="ctr"/>
            <a:endParaRPr lang="it-IT" b="1" dirty="0">
              <a:solidFill>
                <a:schemeClr val="accent6"/>
              </a:solidFill>
            </a:endParaRPr>
          </a:p>
          <a:p>
            <a:pPr algn="ctr"/>
            <a:endParaRPr lang="it-IT" altLang="it-IT" sz="1600" b="1" dirty="0">
              <a:solidFill>
                <a:schemeClr val="accent6"/>
              </a:solidFill>
            </a:endParaRPr>
          </a:p>
        </p:txBody>
      </p:sp>
      <p:sp>
        <p:nvSpPr>
          <p:cNvPr id="4100" name="Text Box 1046"/>
          <p:cNvSpPr txBox="1">
            <a:spLocks noChangeArrowheads="1"/>
          </p:cNvSpPr>
          <p:nvPr/>
        </p:nvSpPr>
        <p:spPr bwMode="auto">
          <a:xfrm>
            <a:off x="5016500" y="5373688"/>
            <a:ext cx="1728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it-IT" altLang="it-IT"/>
          </a:p>
        </p:txBody>
      </p:sp>
      <p:sp>
        <p:nvSpPr>
          <p:cNvPr id="4102" name="Titolo 16"/>
          <p:cNvSpPr>
            <a:spLocks noGrp="1"/>
          </p:cNvSpPr>
          <p:nvPr>
            <p:ph type="title"/>
          </p:nvPr>
        </p:nvSpPr>
        <p:spPr>
          <a:xfrm>
            <a:off x="2603156" y="922638"/>
            <a:ext cx="8750643" cy="494270"/>
          </a:xfrm>
        </p:spPr>
        <p:txBody>
          <a:bodyPr>
            <a:normAutofit fontScale="90000"/>
          </a:bodyPr>
          <a:lstStyle/>
          <a:p>
            <a:r>
              <a:rPr lang="it-IT" altLang="it-IT" sz="1600" dirty="0">
                <a:solidFill>
                  <a:srgbClr val="0070C0"/>
                </a:solidFill>
              </a:rPr>
              <a:t> </a:t>
            </a:r>
            <a:br>
              <a:rPr lang="it-IT" altLang="it-IT" sz="1600" dirty="0">
                <a:solidFill>
                  <a:srgbClr val="0070C0"/>
                </a:solidFill>
              </a:rPr>
            </a:br>
            <a:r>
              <a:rPr lang="it-IT" sz="1600" b="1" dirty="0">
                <a:solidFill>
                  <a:srgbClr val="0070C0"/>
                </a:solidFill>
              </a:rPr>
              <a:t> Il contratto di Leasing finanziario (</a:t>
            </a:r>
            <a:r>
              <a:rPr lang="it-IT" sz="1600" b="1">
                <a:solidFill>
                  <a:srgbClr val="0070C0"/>
                </a:solidFill>
              </a:rPr>
              <a:t>L.N</a:t>
            </a:r>
            <a:r>
              <a:rPr lang="it-IT" sz="1600" b="1" dirty="0">
                <a:solidFill>
                  <a:srgbClr val="0070C0"/>
                </a:solidFill>
              </a:rPr>
              <a:t>. 124/2017): la vendita del bene a seguito dell’inadempimento dell’utilizzatore</a:t>
            </a:r>
            <a:r>
              <a:rPr lang="it-IT" altLang="it-IT" sz="1600" dirty="0">
                <a:solidFill>
                  <a:srgbClr val="0070C0"/>
                </a:solidFill>
              </a:rPr>
              <a:t/>
            </a:r>
            <a:br>
              <a:rPr lang="it-IT" altLang="it-IT" sz="1600" dirty="0">
                <a:solidFill>
                  <a:srgbClr val="0070C0"/>
                </a:solidFill>
              </a:rPr>
            </a:br>
            <a:r>
              <a:rPr lang="it-IT" altLang="it-IT" sz="1400" dirty="0">
                <a:solidFill>
                  <a:srgbClr val="0070C0"/>
                </a:solidFill>
              </a:rPr>
              <a:t> </a:t>
            </a:r>
            <a:endParaRPr lang="it-IT" altLang="it-IT" dirty="0"/>
          </a:p>
        </p:txBody>
      </p:sp>
      <p:sp>
        <p:nvSpPr>
          <p:cNvPr id="4103" name="Sottotitolo 5"/>
          <p:cNvSpPr>
            <a:spLocks noGrp="1"/>
          </p:cNvSpPr>
          <p:nvPr>
            <p:ph type="subTitle" idx="4294967295"/>
          </p:nvPr>
        </p:nvSpPr>
        <p:spPr>
          <a:xfrm>
            <a:off x="4367214" y="5084764"/>
            <a:ext cx="3557587" cy="744537"/>
          </a:xfrm>
        </p:spPr>
        <p:txBody>
          <a:bodyPr>
            <a:normAutofit fontScale="77500" lnSpcReduction="20000"/>
          </a:bodyPr>
          <a:lstStyle/>
          <a:p>
            <a:endParaRPr lang="it-IT" altLang="it-IT" dirty="0"/>
          </a:p>
          <a:p>
            <a:pPr>
              <a:buFontTx/>
              <a:buNone/>
            </a:pPr>
            <a:r>
              <a:rPr lang="it-IT" altLang="it-IT" dirty="0"/>
              <a:t>       </a:t>
            </a:r>
          </a:p>
        </p:txBody>
      </p:sp>
      <p:sp>
        <p:nvSpPr>
          <p:cNvPr id="4104" name="Rettangolo 23"/>
          <p:cNvSpPr>
            <a:spLocks noChangeArrowheads="1"/>
          </p:cNvSpPr>
          <p:nvPr/>
        </p:nvSpPr>
        <p:spPr bwMode="auto">
          <a:xfrm>
            <a:off x="2424114" y="6156126"/>
            <a:ext cx="8243887" cy="701875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it-IT" altLang="it-IT"/>
          </a:p>
        </p:txBody>
      </p:sp>
      <p:sp>
        <p:nvSpPr>
          <p:cNvPr id="4105" name="Rettangolo 24"/>
          <p:cNvSpPr>
            <a:spLocks noChangeArrowheads="1"/>
          </p:cNvSpPr>
          <p:nvPr/>
        </p:nvSpPr>
        <p:spPr bwMode="auto">
          <a:xfrm>
            <a:off x="1524001" y="0"/>
            <a:ext cx="900113" cy="6858000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it-IT" altLang="it-IT"/>
          </a:p>
        </p:txBody>
      </p:sp>
      <p:sp>
        <p:nvSpPr>
          <p:cNvPr id="4106" name="Rettangolo 26"/>
          <p:cNvSpPr>
            <a:spLocks noChangeArrowheads="1"/>
          </p:cNvSpPr>
          <p:nvPr/>
        </p:nvSpPr>
        <p:spPr bwMode="auto">
          <a:xfrm>
            <a:off x="2566988" y="1"/>
            <a:ext cx="8101012" cy="5492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it-IT" altLang="it-IT"/>
          </a:p>
        </p:txBody>
      </p:sp>
      <p:sp>
        <p:nvSpPr>
          <p:cNvPr id="4109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24113" y="1"/>
            <a:ext cx="4176712" cy="549275"/>
          </a:xfrm>
          <a:prstGeom prst="actionButtonBlank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altLang="it-IT" sz="1400" dirty="0"/>
              <a:t>										</a:t>
            </a:r>
            <a:r>
              <a:rPr lang="it-IT" altLang="it-IT" sz="1400" b="1" dirty="0">
                <a:solidFill>
                  <a:schemeClr val="accent6"/>
                </a:solidFill>
              </a:rPr>
              <a:t>Monza, 10 aprile 2018</a:t>
            </a:r>
          </a:p>
          <a:p>
            <a:pPr algn="ctr"/>
            <a:r>
              <a:rPr lang="it-IT" altLang="it-IT" sz="1400" dirty="0">
                <a:solidFill>
                  <a:schemeClr val="accent6"/>
                </a:solidFill>
              </a:rPr>
              <a:t>										</a:t>
            </a:r>
            <a:r>
              <a:rPr lang="it-IT" altLang="it-IT" sz="1400" dirty="0" err="1">
                <a:solidFill>
                  <a:schemeClr val="accent6"/>
                </a:solidFill>
              </a:rPr>
              <a:t>Sporting</a:t>
            </a:r>
            <a:r>
              <a:rPr lang="it-IT" altLang="it-IT" sz="1400" dirty="0">
                <a:solidFill>
                  <a:schemeClr val="accent6"/>
                </a:solidFill>
              </a:rPr>
              <a:t> Club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6347" y="6378018"/>
            <a:ext cx="3267332" cy="286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1047">
            <a:extLst>
              <a:ext uri="{FF2B5EF4-FFF2-40B4-BE49-F238E27FC236}">
                <a16:creationId xmlns:a16="http://schemas.microsoft.com/office/drawing/2014/main" xmlns="" id="{B46F8946-D305-4A24-8B3C-7C07C795C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66438" y="10485387"/>
            <a:ext cx="32400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altLang="it-IT" sz="1400" dirty="0">
              <a:solidFill>
                <a:schemeClr val="accent6"/>
              </a:solidFill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xmlns="" id="{FF0FDB91-B8EA-407A-BB75-8CE971F97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9938" y="525618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xmlns="" id="{CAE50447-9211-4277-BB69-4B8BD5EFA5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19824212"/>
              </p:ext>
            </p:extLst>
          </p:nvPr>
        </p:nvGraphicFramePr>
        <p:xfrm>
          <a:off x="5722144" y="5260031"/>
          <a:ext cx="1790700" cy="717550"/>
        </p:xfrm>
        <a:graphic>
          <a:graphicData uri="http://schemas.openxmlformats.org/presentationml/2006/ole">
            <p:oleObj spid="_x0000_s4102" r:id="rId5" imgW="7429500" imgH="3057525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1193946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0AE6EEF6-5260-46BD-A583-6F5B3A1989BE}" type="slidenum">
              <a:rPr lang="en-US" altLang="it-IT"/>
              <a:pPr/>
              <a:t>5</a:t>
            </a:fld>
            <a:endParaRPr lang="en-US" altLang="it-IT"/>
          </a:p>
        </p:txBody>
      </p:sp>
      <p:sp>
        <p:nvSpPr>
          <p:cNvPr id="4099" name="Text Box 16"/>
          <p:cNvSpPr txBox="1">
            <a:spLocks noChangeArrowheads="1"/>
          </p:cNvSpPr>
          <p:nvPr/>
        </p:nvSpPr>
        <p:spPr bwMode="auto">
          <a:xfrm>
            <a:off x="2438399" y="1151706"/>
            <a:ext cx="8229599" cy="389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it-IT" sz="2800" b="1" dirty="0"/>
          </a:p>
          <a:p>
            <a:pPr algn="ctr"/>
            <a:r>
              <a:rPr lang="it-IT" b="1" dirty="0">
                <a:solidFill>
                  <a:schemeClr val="accent6"/>
                </a:solidFill>
              </a:rPr>
              <a:t>IL CONTRATTO DI LEASING FINANZIARIO</a:t>
            </a:r>
          </a:p>
          <a:p>
            <a:pPr algn="ctr"/>
            <a:r>
              <a:rPr lang="it-IT" b="1" dirty="0">
                <a:solidFill>
                  <a:schemeClr val="accent6"/>
                </a:solidFill>
              </a:rPr>
              <a:t>IL NUOVO TIPO CONTRATTUALE</a:t>
            </a:r>
          </a:p>
          <a:p>
            <a:pPr algn="ctr"/>
            <a:r>
              <a:rPr lang="it-IT" b="1" dirty="0">
                <a:solidFill>
                  <a:schemeClr val="accent6"/>
                </a:solidFill>
              </a:rPr>
              <a:t>INTRODOTTO DALLA LEGGE SULLA CONCORRENZA (L.N. 124/2017)</a:t>
            </a:r>
          </a:p>
          <a:p>
            <a:pPr algn="ctr"/>
            <a:endParaRPr lang="it-IT" sz="900" b="1" dirty="0">
              <a:solidFill>
                <a:schemeClr val="accent6"/>
              </a:solidFill>
            </a:endParaRPr>
          </a:p>
          <a:p>
            <a:pPr algn="ctr"/>
            <a:endParaRPr lang="it-IT" b="1" dirty="0">
              <a:solidFill>
                <a:schemeClr val="accent6"/>
              </a:solidFill>
            </a:endParaRPr>
          </a:p>
          <a:p>
            <a:pPr algn="ctr"/>
            <a:endParaRPr lang="it-IT" sz="900" b="1" dirty="0">
              <a:solidFill>
                <a:schemeClr val="accent1"/>
              </a:solidFill>
            </a:endParaRPr>
          </a:p>
          <a:p>
            <a:pPr algn="ctr"/>
            <a:r>
              <a:rPr lang="it-IT" sz="3600" b="1" dirty="0">
                <a:solidFill>
                  <a:schemeClr val="accent1"/>
                </a:solidFill>
              </a:rPr>
              <a:t>CONCLUSIONI</a:t>
            </a:r>
          </a:p>
          <a:p>
            <a:pPr algn="ctr"/>
            <a:r>
              <a:rPr lang="it-IT" sz="3600" b="1" dirty="0">
                <a:solidFill>
                  <a:srgbClr val="FF0000"/>
                </a:solidFill>
              </a:rPr>
              <a:t>&amp;</a:t>
            </a:r>
          </a:p>
          <a:p>
            <a:pPr algn="ctr"/>
            <a:r>
              <a:rPr lang="it-IT" sz="3600" b="1" dirty="0">
                <a:solidFill>
                  <a:schemeClr val="accent1"/>
                </a:solidFill>
              </a:rPr>
              <a:t>QUESTIONI</a:t>
            </a:r>
            <a:endParaRPr lang="it-IT" sz="3600" dirty="0">
              <a:solidFill>
                <a:schemeClr val="accent1"/>
              </a:solidFill>
            </a:endParaRPr>
          </a:p>
          <a:p>
            <a:pPr algn="ctr"/>
            <a:endParaRPr lang="it-IT" altLang="it-IT" sz="1600" b="1" dirty="0">
              <a:solidFill>
                <a:schemeClr val="accent6"/>
              </a:solidFill>
            </a:endParaRPr>
          </a:p>
        </p:txBody>
      </p:sp>
      <p:sp>
        <p:nvSpPr>
          <p:cNvPr id="4100" name="Text Box 1046"/>
          <p:cNvSpPr txBox="1">
            <a:spLocks noChangeArrowheads="1"/>
          </p:cNvSpPr>
          <p:nvPr/>
        </p:nvSpPr>
        <p:spPr bwMode="auto">
          <a:xfrm>
            <a:off x="5016500" y="5373688"/>
            <a:ext cx="1728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it-IT" altLang="it-IT"/>
          </a:p>
        </p:txBody>
      </p:sp>
      <p:sp>
        <p:nvSpPr>
          <p:cNvPr id="4102" name="Titolo 1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/>
              <a:t>       </a:t>
            </a:r>
            <a:br>
              <a:rPr lang="it-IT" altLang="it-IT"/>
            </a:br>
            <a:r>
              <a:rPr lang="it-IT" altLang="it-IT"/>
              <a:t/>
            </a:r>
            <a:br>
              <a:rPr lang="it-IT" altLang="it-IT"/>
            </a:br>
            <a:r>
              <a:rPr lang="it-IT" altLang="it-IT"/>
              <a:t>      </a:t>
            </a:r>
          </a:p>
        </p:txBody>
      </p:sp>
      <p:sp>
        <p:nvSpPr>
          <p:cNvPr id="4103" name="Sottotitolo 5"/>
          <p:cNvSpPr>
            <a:spLocks noGrp="1"/>
          </p:cNvSpPr>
          <p:nvPr>
            <p:ph type="subTitle" idx="4294967295"/>
          </p:nvPr>
        </p:nvSpPr>
        <p:spPr>
          <a:xfrm>
            <a:off x="4367214" y="5084764"/>
            <a:ext cx="3557587" cy="744537"/>
          </a:xfrm>
        </p:spPr>
        <p:txBody>
          <a:bodyPr>
            <a:normAutofit fontScale="77500" lnSpcReduction="20000"/>
          </a:bodyPr>
          <a:lstStyle/>
          <a:p>
            <a:endParaRPr lang="it-IT" altLang="it-IT" dirty="0"/>
          </a:p>
          <a:p>
            <a:pPr>
              <a:buFontTx/>
              <a:buNone/>
            </a:pPr>
            <a:r>
              <a:rPr lang="it-IT" altLang="it-IT" dirty="0"/>
              <a:t>       </a:t>
            </a:r>
          </a:p>
        </p:txBody>
      </p:sp>
      <p:sp>
        <p:nvSpPr>
          <p:cNvPr id="4104" name="Rettangolo 23"/>
          <p:cNvSpPr>
            <a:spLocks noChangeArrowheads="1"/>
          </p:cNvSpPr>
          <p:nvPr/>
        </p:nvSpPr>
        <p:spPr bwMode="auto">
          <a:xfrm>
            <a:off x="2424114" y="6156126"/>
            <a:ext cx="8243887" cy="701875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it-IT" altLang="it-IT"/>
          </a:p>
        </p:txBody>
      </p:sp>
      <p:sp>
        <p:nvSpPr>
          <p:cNvPr id="4105" name="Rettangolo 24"/>
          <p:cNvSpPr>
            <a:spLocks noChangeArrowheads="1"/>
          </p:cNvSpPr>
          <p:nvPr/>
        </p:nvSpPr>
        <p:spPr bwMode="auto">
          <a:xfrm>
            <a:off x="1524001" y="0"/>
            <a:ext cx="900113" cy="6858000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1" hangingPunct="1"/>
            <a:endParaRPr lang="it-IT" altLang="it-IT"/>
          </a:p>
        </p:txBody>
      </p:sp>
      <p:sp>
        <p:nvSpPr>
          <p:cNvPr id="4106" name="Rettangolo 26"/>
          <p:cNvSpPr>
            <a:spLocks noChangeArrowheads="1"/>
          </p:cNvSpPr>
          <p:nvPr/>
        </p:nvSpPr>
        <p:spPr bwMode="auto">
          <a:xfrm>
            <a:off x="2566988" y="1"/>
            <a:ext cx="8101012" cy="5492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it-IT" altLang="it-IT" sz="1400" dirty="0"/>
              <a:t>				</a:t>
            </a:r>
            <a:r>
              <a:rPr lang="it-IT" altLang="it-IT" sz="1400" b="1" dirty="0">
                <a:solidFill>
                  <a:schemeClr val="accent6"/>
                </a:solidFill>
              </a:rPr>
              <a:t>Monza, 10 aprile 2018</a:t>
            </a:r>
          </a:p>
          <a:p>
            <a:pPr algn="ctr"/>
            <a:r>
              <a:rPr lang="it-IT" altLang="it-IT" sz="1400" dirty="0">
                <a:solidFill>
                  <a:schemeClr val="accent6"/>
                </a:solidFill>
              </a:rPr>
              <a:t>				</a:t>
            </a:r>
            <a:r>
              <a:rPr lang="it-IT" altLang="it-IT" sz="1400" dirty="0" err="1">
                <a:solidFill>
                  <a:schemeClr val="accent6"/>
                </a:solidFill>
              </a:rPr>
              <a:t>Sporting</a:t>
            </a:r>
            <a:r>
              <a:rPr lang="it-IT" altLang="it-IT" sz="1400" dirty="0">
                <a:solidFill>
                  <a:schemeClr val="accent6"/>
                </a:solidFill>
              </a:rPr>
              <a:t> Club</a:t>
            </a:r>
          </a:p>
        </p:txBody>
      </p:sp>
      <p:sp>
        <p:nvSpPr>
          <p:cNvPr id="4109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24113" y="1"/>
            <a:ext cx="4176712" cy="549275"/>
          </a:xfrm>
          <a:prstGeom prst="actionButtonBlank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it-IT" alt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6347" y="6378018"/>
            <a:ext cx="3267332" cy="286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1047">
            <a:extLst>
              <a:ext uri="{FF2B5EF4-FFF2-40B4-BE49-F238E27FC236}">
                <a16:creationId xmlns:a16="http://schemas.microsoft.com/office/drawing/2014/main" xmlns="" id="{5456525D-7454-4048-A016-BC1994C2B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21975" y="10407402"/>
            <a:ext cx="32400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altLang="it-IT" sz="1400" dirty="0">
              <a:solidFill>
                <a:schemeClr val="accent6"/>
              </a:solidFill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xmlns="" id="{913C015D-2B98-401E-BE84-7DE0A7887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5475" y="51782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xmlns="" id="{2EB867D5-A5F3-42F9-8457-1DFE41979F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17193451"/>
              </p:ext>
            </p:extLst>
          </p:nvPr>
        </p:nvGraphicFramePr>
        <p:xfrm>
          <a:off x="5650707" y="5181095"/>
          <a:ext cx="1790700" cy="717550"/>
        </p:xfrm>
        <a:graphic>
          <a:graphicData uri="http://schemas.openxmlformats.org/presentationml/2006/ole">
            <p:oleObj spid="_x0000_s5126" r:id="rId5" imgW="7429500" imgH="3057525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407184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115</Words>
  <Application>Microsoft Office PowerPoint</Application>
  <PresentationFormat>Personalizzato</PresentationFormat>
  <Paragraphs>88</Paragraphs>
  <Slides>5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0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               </vt:lpstr>
      <vt:lpstr>   Il contratto di Leasing finanziario (L.N. 124/2017): la vendita del bene a seguito dell’inadempimento dell’utilizzatore  </vt:lpstr>
      <vt:lpstr>   Il contratto di Leasing finanziario (L.N. 124/2017): la vendita del bene a seguito dell’inadempimento dell’utilizzatore  </vt:lpstr>
      <vt:lpstr>   Il contratto di Leasing finanziario (L.N. 124/2017): la vendita del bene a seguito dell’inadempimento dell’utilizzatore  </vt:lpstr>
      <vt:lpstr>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Locati</dc:creator>
  <cp:lastModifiedBy>Filippo Gorreta</cp:lastModifiedBy>
  <cp:revision>39</cp:revision>
  <dcterms:created xsi:type="dcterms:W3CDTF">2017-11-17T17:28:44Z</dcterms:created>
  <dcterms:modified xsi:type="dcterms:W3CDTF">2018-04-10T09:42:47Z</dcterms:modified>
</cp:coreProperties>
</file>