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308" r:id="rId3"/>
    <p:sldId id="337" r:id="rId4"/>
    <p:sldId id="336" r:id="rId5"/>
    <p:sldId id="339" r:id="rId6"/>
    <p:sldId id="340" r:id="rId7"/>
    <p:sldId id="351" r:id="rId8"/>
    <p:sldId id="347" r:id="rId9"/>
    <p:sldId id="320" r:id="rId10"/>
    <p:sldId id="350" r:id="rId11"/>
    <p:sldId id="342" r:id="rId12"/>
    <p:sldId id="349" r:id="rId13"/>
    <p:sldId id="343" r:id="rId14"/>
    <p:sldId id="344" r:id="rId15"/>
    <p:sldId id="345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7" autoAdjust="0"/>
    <p:restoredTop sz="94714" autoAdjust="0"/>
  </p:normalViewPr>
  <p:slideViewPr>
    <p:cSldViewPr>
      <p:cViewPr>
        <p:scale>
          <a:sx n="70" d="100"/>
          <a:sy n="70" d="100"/>
        </p:scale>
        <p:origin x="-2298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0D309-D3C5-42C7-8161-6A7AA2E94A22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00CD1-A659-4003-B868-31519BD3EC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88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7895-6978-4310-A867-5274FB95233A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94645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4000" b="1" cap="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Autonomia privata e diritto di famiglia</a:t>
            </a:r>
            <a:br>
              <a:rPr lang="it-IT" sz="4000" b="1" cap="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2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Prof</a:t>
            </a:r>
            <a:r>
              <a:rPr lang="it-IT" sz="32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 Arturo </a:t>
            </a:r>
            <a:r>
              <a:rPr lang="it-IT" sz="32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Maniaci</a:t>
            </a:r>
            <a:endParaRPr lang="it-IT" sz="3200" b="1" cap="small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ANTONIO</a:t>
            </a:r>
            <a:r>
              <a:rPr lang="it-IT" dirty="0" smtClean="0"/>
              <a:t>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CICU (1879-1962) 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18" y="0"/>
            <a:ext cx="4222005" cy="58135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5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visione sistematica di Antonio Cicu:</a:t>
            </a:r>
          </a:p>
          <a:p>
            <a:pPr algn="just">
              <a:buFontTx/>
              <a:buChar char="-"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famiglia come organismo sociale </a:t>
            </a:r>
          </a:p>
          <a:p>
            <a:pPr algn="just">
              <a:buFontTx/>
              <a:buChar char="-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 matrimonio come </a:t>
            </a:r>
            <a:r>
              <a:rPr lang="it-IT" sz="3400" i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seminarium</a:t>
            </a:r>
            <a:r>
              <a:rPr lang="it-IT" sz="34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rei </a:t>
            </a:r>
            <a:r>
              <a:rPr lang="it-IT" sz="3400" i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publicae</a:t>
            </a:r>
            <a:endParaRPr lang="it-IT" sz="3400" i="1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diritto di famiglia come «terra di mezzo» fra il diritto pubblico e il diritto privato</a:t>
            </a:r>
          </a:p>
          <a:p>
            <a:pPr algn="just">
              <a:buFontTx/>
              <a:buChar char="-"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nessuno spazio per l’autonomia privata in ambito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giusfamiliare</a:t>
            </a:r>
            <a:endParaRPr lang="it-IT" sz="3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diritto di famiglia </a:t>
            </a:r>
            <a:b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agli inizi del secolo XX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FRANCESCO SANTORO-PASSARELLI (1902-1995)  </a:t>
            </a:r>
            <a:endParaRPr lang="it-IT" sz="3200" dirty="0">
              <a:solidFill>
                <a:schemeClr val="accent1">
                  <a:lumMod val="75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5666410" cy="56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8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figura di Francesco Santoro-Passarelli (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1902-1995):</a:t>
            </a:r>
          </a:p>
          <a:p>
            <a:pPr algn="just">
              <a:buFontTx/>
              <a:buChar char="-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l’autonomia privata secondo il Primo Libro del Codice civile del 1939 e la figura dei negozi giuridici familiari (personalissimi, formali, nominati, tipici, legittimi)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legge sul c.d. divorzio del 1970:</a:t>
            </a: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lo spazio aperto agli accordi fra (ex) coniugi sulla misura e sulle modalità di corresponsione dell’assegno divorzile (anche </a:t>
            </a:r>
            <a:r>
              <a:rPr lang="it-IT" sz="30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una tantum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(segue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:)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diritto di famiglia </a:t>
            </a: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nel periodo storico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1939-1974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Le novità più dirompenti della riforma del 1975 (dal modello istituzionale a quello costituzionale):</a:t>
            </a:r>
          </a:p>
          <a:p>
            <a:pPr algn="just">
              <a:buFontTx/>
              <a:buChar char="-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parità fra coniugi (art. 143 e 160 c.c.)</a:t>
            </a:r>
          </a:p>
          <a:p>
            <a:pPr algn="just">
              <a:buFontTx/>
              <a:buChar char="-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’accordo come regola di governo della famiglia (artt. 144 e 145 c.c.)</a:t>
            </a:r>
          </a:p>
          <a:p>
            <a:pPr algn="just">
              <a:buFontTx/>
              <a:buChar char="-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scelta del regime patrimoniale e le convezioni matrimoniali (anche atipiche?)</a:t>
            </a:r>
          </a:p>
          <a:p>
            <a:pPr algn="just">
              <a:buFontTx/>
              <a:buChar char="-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rapporti impresa/famiglia (art. 230</a:t>
            </a:r>
            <a:r>
              <a:rPr lang="it-IT" sz="30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-bis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c.c.)</a:t>
            </a:r>
          </a:p>
          <a:p>
            <a:pPr algn="just">
              <a:buFontTx/>
              <a:buChar char="-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libertà di scelta del modello familiare</a:t>
            </a:r>
          </a:p>
          <a:p>
            <a:pPr algn="just">
              <a:buFont typeface="Wingdings" pitchFamily="2" charset="2"/>
              <a:buChar char="Ø"/>
            </a:pPr>
            <a:endParaRPr lang="it-IT" sz="3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Autonomia privata e diritto di famiglia dopo la riforma del 1975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Processo di «privatizzazione» della famiglia: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28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</a:t>
            </a:r>
            <a:r>
              <a:rPr lang="it-IT" sz="2800" i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rofessio</a:t>
            </a: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2800" i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iuris</a:t>
            </a: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(Regolamento c.d. Roma III)</a:t>
            </a:r>
            <a:endParaRPr lang="it-IT" sz="2800" i="1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separazione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 divorzio stragiudiziale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accordi patrimoniali fra coniugi </a:t>
            </a: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 latere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della separazione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accordi sul mantenimento e sull’educazione dei figli (art. 337-</a:t>
            </a: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ter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c.c.) o sull’uso del cognome</a:t>
            </a:r>
          </a:p>
          <a:p>
            <a:pPr algn="just">
              <a:buFontTx/>
              <a:buChar char="-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riconoscimento 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ex </a:t>
            </a:r>
            <a:r>
              <a:rPr lang="it-IT" sz="28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lege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della validità dei contratti di convivenza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persistenza del dogma dell’indisponibilità dello </a:t>
            </a: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status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di filiazione?</a:t>
            </a:r>
          </a:p>
          <a:p>
            <a:pPr algn="just">
              <a:buFont typeface="Wingdings" pitchFamily="2" charset="2"/>
              <a:buChar char="Ø"/>
            </a:pPr>
            <a:endParaRPr lang="it-IT" sz="3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8012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Autonomia privata e diritto di famiglia nel lustro 2012-2016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96855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Esigenze di periodizzazione storica nella prospettiva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giusfamiliare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: dal 1796 al 1975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 capisaldi del diritto matrimoniale «napoleonico»:</a:t>
            </a:r>
          </a:p>
          <a:p>
            <a:pPr algn="just">
              <a:buFontTx/>
              <a:buChar char="-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atrimonio come contratto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sistema «separatista» (matrimonio civile come unica forma di matrimonio riconosciuto dallo Stato)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divorzio</a:t>
            </a:r>
          </a:p>
          <a:p>
            <a:pPr algn="just">
              <a:buFontTx/>
              <a:buChar char="-"/>
            </a:pPr>
            <a:endParaRPr lang="it-IT" sz="36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36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400" i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36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3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3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8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Storia del diritto di famiglia:</a:t>
            </a:r>
            <a:br>
              <a:rPr lang="it-IT" sz="38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8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«lungo» Ottocento</a:t>
            </a:r>
            <a:endParaRPr lang="it-IT" sz="38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Nel 1865 la donna: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non poteva votare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non era ammessa 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testimoniare negli atti pubblici 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privati (es. testamenti)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non poteva essere nominata tutore, protutore o curatore</a:t>
            </a:r>
          </a:p>
          <a:p>
            <a:pPr algn="just">
              <a:buFontTx/>
              <a:buChar char="-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on poteva assumere le funzioni di arbitro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non poteva gestire risparmi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non godeva di tutele in caso di maternità</a:t>
            </a:r>
          </a:p>
          <a:p>
            <a:pPr algn="just">
              <a:buFontTx/>
              <a:buChar char="-"/>
            </a:pPr>
            <a:endParaRPr lang="it-IT" sz="3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</a:p>
          <a:p>
            <a:pPr marL="0" indent="0" algn="just">
              <a:buNone/>
            </a:pPr>
            <a:endParaRPr lang="it-IT" sz="3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condizione giuridica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della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donna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italiana nel </a:t>
            </a: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1865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Disuguaglianza fra i due coniugi: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nella </a:t>
            </a:r>
            <a:r>
              <a:rPr lang="it-IT" sz="3000" i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governance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familiare (art. 131)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ell’esercizio della patria potestà (artt. 220- 221)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nell’accertamento del rapporto biologico di filiazione (artt. 189-190)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</a:t>
            </a: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ell’amministrazione dei beni dotali (art. 1399)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in sede di separazione personale (artt. 150, 2° comma e 152)</a:t>
            </a:r>
          </a:p>
          <a:p>
            <a:pPr algn="just">
              <a:buFont typeface="Wingdings" pitchFamily="2" charset="2"/>
              <a:buChar char="Ø"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indissolubilità </a:t>
            </a: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del vincolo matrimoniale (art. 148)</a:t>
            </a:r>
          </a:p>
          <a:p>
            <a:pPr algn="just">
              <a:buFont typeface="Wingdings" pitchFamily="2" charset="2"/>
              <a:buChar char="Ø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famiglia matrimoniale scolpita dal Codice civile del 1865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«Un uomo almeno è libero (…) una donna è sempre ostacolata. Inerte e flessibile insieme, ha contro di lei le debolezze della carne e </a:t>
            </a:r>
            <a:r>
              <a:rPr lang="it-IT" sz="3600" u="sng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schiavitù del codice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(G. </a:t>
            </a:r>
            <a:r>
              <a:rPr lang="it-IT" sz="3600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Flaubert, </a:t>
            </a:r>
            <a:r>
              <a:rPr lang="it-IT" sz="3600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Madame Bovary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</a:p>
          <a:p>
            <a:pPr marL="0" indent="0" algn="just">
              <a:buNone/>
            </a:pPr>
            <a:endParaRPr lang="it-IT" sz="36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 cosa si riferisce lo scrittore francese?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it-IT" sz="3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rappresentazione giuridica della donna nella letteratura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partita della donna si gioca sul terreno dell’istituto dell’autorizzazione maritale (v. artt. 134-135 cod. civ.), estraneo alla tradizione giuridica italiana, non contemplato dal Codice civile generale austriaco (ABGB) del 1811 (in vigore nel Regno Lombardo-Veneto dal 1816 al 1864) e contestato dallo stesso Guardasigilli Pisanelli</a:t>
            </a:r>
          </a:p>
          <a:p>
            <a:pPr marL="0" indent="0" algn="just">
              <a:buNone/>
            </a:pPr>
            <a:endParaRPr lang="it-IT" sz="29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000" i="1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2800" dirty="0" smtClean="0"/>
          </a:p>
          <a:p>
            <a:pPr algn="just">
              <a:buFontTx/>
              <a:buChar char="-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Un istituto rimasto in vigore </a:t>
            </a:r>
            <a:b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per mezzo secolo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41451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La protagonista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della cultura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emancipazionista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 femminista italiana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tra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fine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‘800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e inizio ‘900: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ANNA MARIA MOZZONI  (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1837- 1920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ea typeface="+mn-ea"/>
                <a:cs typeface="+mn-cs"/>
              </a:rPr>
              <a:t>)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84" y="0"/>
            <a:ext cx="6991330" cy="524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0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9872" y="4996159"/>
            <a:ext cx="4794920" cy="35416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07704" y="5815373"/>
            <a:ext cx="5486400" cy="804862"/>
          </a:xfrm>
        </p:spPr>
        <p:txBody>
          <a:bodyPr>
            <a:noAutofit/>
          </a:bodyPr>
          <a:lstStyle/>
          <a:p>
            <a:endParaRPr lang="it-IT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AutoShape 2" descr="Risultati immagini per Lidia Poët"/>
          <p:cNvSpPr>
            <a:spLocks noGrp="1" noChangeAspect="1" noChangeArrowheads="1"/>
          </p:cNvSpPr>
          <p:nvPr>
            <p:ph type="pic" idx="1"/>
          </p:nvPr>
        </p:nvSpPr>
        <p:spPr bwMode="auto">
          <a:xfrm>
            <a:off x="0" y="0"/>
            <a:ext cx="9144000" cy="6858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endParaRPr lang="it-IT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«toga negata»: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LIDIA POËT (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1855-1949)</a:t>
            </a:r>
          </a:p>
          <a:p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3538"/>
            <a:ext cx="4467815" cy="524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Dal 1865 al 1915: «mezzo secolo senza riforme»?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Qualcosa si era mosso sul fronte femminile in materia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di capacità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giuridica, istruzione (universitaria), autonomia patrimoniale, lavoro e previdenza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Legge 17 luglio 1919, n. 1176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(c.d. Legge Sacchi):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Abrogazione dell’autorizzazione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maritale (e di ogni forma di rappresentanza maritale nel processo civile)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 ammissione della donna all’esercizio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di tutte le professioni e gli impieghi pubblici (esclusi quelli che comportano l’esercizio di poteri giurisdizionali, politici, direttivi o militari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</a:p>
          <a:p>
            <a:pPr algn="just">
              <a:buFontTx/>
              <a:buChar char="-"/>
            </a:pPr>
            <a:endParaRPr lang="it-IT" sz="3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</a:t>
            </a: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lungo cammino verso </a:t>
            </a:r>
            <a:b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l’uguaglianza giuridica dei sessi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690</Words>
  <Application>Microsoft Office PowerPoint</Application>
  <PresentationFormat>Presentazione su schermo (4:3)</PresentationFormat>
  <Paragraphs>118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Autonomia privata e diritto di famiglia  Prof. Arturo Maniaci</vt:lpstr>
      <vt:lpstr>Storia del diritto di famiglia: il «lungo» Ottocento</vt:lpstr>
      <vt:lpstr>La condizione giuridica  della donna italiana nel 1865</vt:lpstr>
      <vt:lpstr>La famiglia matrimoniale scolpita dal Codice civile del 1865</vt:lpstr>
      <vt:lpstr>La rappresentazione giuridica della donna nella letteratura</vt:lpstr>
      <vt:lpstr>Un istituto rimasto in vigore  per mezzo secolo</vt:lpstr>
      <vt:lpstr>            La protagonista della cultura emancipazionista femminista italiana tra fine ‘800 e inizio ‘900:  ANNA MARIA MOZZONI  (1837- 1920)</vt:lpstr>
      <vt:lpstr>Presentazione standard di PowerPoint</vt:lpstr>
      <vt:lpstr>Il lungo cammino verso  l’uguaglianza giuridica dei sessi</vt:lpstr>
      <vt:lpstr>             ANTONIO CICU (1879-1962)  </vt:lpstr>
      <vt:lpstr>Il diritto di famiglia  agli inizi del secolo XX</vt:lpstr>
      <vt:lpstr>          FRANCESCO SANTORO-PASSARELLI (1902-1995)  </vt:lpstr>
      <vt:lpstr>(segue:) Il diritto di famiglia  nel periodo storico 1939-1974</vt:lpstr>
      <vt:lpstr>Autonomia privata e diritto di famiglia dopo la riforma del 1975</vt:lpstr>
      <vt:lpstr>Autonomia privata e diritto di famiglia nel lustro 2012-2016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L’ARTE DI COMUNICARE. CORSO PER PARLARE IN PUBBLICO  Avv. Prof. Arturo Maniaci</dc:title>
  <dc:creator>Maniaci Arturo</dc:creator>
  <cp:lastModifiedBy>Administrator</cp:lastModifiedBy>
  <cp:revision>673</cp:revision>
  <cp:lastPrinted>2016-05-09T21:18:49Z</cp:lastPrinted>
  <dcterms:modified xsi:type="dcterms:W3CDTF">2017-01-30T10:15:45Z</dcterms:modified>
</cp:coreProperties>
</file>