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49"/>
  </p:handoutMasterIdLst>
  <p:sldIdLst>
    <p:sldId id="256" r:id="rId2"/>
    <p:sldId id="293" r:id="rId3"/>
    <p:sldId id="294" r:id="rId4"/>
    <p:sldId id="295" r:id="rId5"/>
    <p:sldId id="280" r:id="rId6"/>
    <p:sldId id="327" r:id="rId7"/>
    <p:sldId id="258" r:id="rId8"/>
    <p:sldId id="321" r:id="rId9"/>
    <p:sldId id="290" r:id="rId10"/>
    <p:sldId id="286" r:id="rId11"/>
    <p:sldId id="303" r:id="rId12"/>
    <p:sldId id="322" r:id="rId13"/>
    <p:sldId id="323" r:id="rId14"/>
    <p:sldId id="300" r:id="rId15"/>
    <p:sldId id="265" r:id="rId16"/>
    <p:sldId id="301" r:id="rId17"/>
    <p:sldId id="281" r:id="rId18"/>
    <p:sldId id="263" r:id="rId19"/>
    <p:sldId id="296" r:id="rId20"/>
    <p:sldId id="299" r:id="rId21"/>
    <p:sldId id="332" r:id="rId22"/>
    <p:sldId id="269" r:id="rId23"/>
    <p:sldId id="328" r:id="rId24"/>
    <p:sldId id="270" r:id="rId25"/>
    <p:sldId id="305" r:id="rId26"/>
    <p:sldId id="306" r:id="rId27"/>
    <p:sldId id="324" r:id="rId28"/>
    <p:sldId id="325" r:id="rId29"/>
    <p:sldId id="326" r:id="rId30"/>
    <p:sldId id="334" r:id="rId31"/>
    <p:sldId id="308" r:id="rId32"/>
    <p:sldId id="310" r:id="rId33"/>
    <p:sldId id="309" r:id="rId34"/>
    <p:sldId id="313" r:id="rId35"/>
    <p:sldId id="316" r:id="rId36"/>
    <p:sldId id="320" r:id="rId37"/>
    <p:sldId id="333" r:id="rId38"/>
    <p:sldId id="311" r:id="rId39"/>
    <p:sldId id="312" r:id="rId40"/>
    <p:sldId id="330" r:id="rId41"/>
    <p:sldId id="329" r:id="rId42"/>
    <p:sldId id="302" r:id="rId43"/>
    <p:sldId id="318" r:id="rId44"/>
    <p:sldId id="278" r:id="rId45"/>
    <p:sldId id="289" r:id="rId46"/>
    <p:sldId id="279" r:id="rId47"/>
    <p:sldId id="285" r:id="rId48"/>
  </p:sldIdLst>
  <p:sldSz cx="12192000" cy="6858000"/>
  <p:notesSz cx="9874250"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6" autoAdjust="0"/>
    <p:restoredTop sz="94660"/>
  </p:normalViewPr>
  <p:slideViewPr>
    <p:cSldViewPr snapToGrid="0">
      <p:cViewPr varScale="1">
        <p:scale>
          <a:sx n="114" d="100"/>
          <a:sy n="114" d="100"/>
        </p:scale>
        <p:origin x="41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760B8146-2A5D-4423-B85C-203932ED00B2}"/>
              </a:ext>
            </a:extLst>
          </p:cNvPr>
          <p:cNvSpPr>
            <a:spLocks noGrp="1"/>
          </p:cNvSpPr>
          <p:nvPr>
            <p:ph type="hdr" sz="quarter"/>
          </p:nvPr>
        </p:nvSpPr>
        <p:spPr>
          <a:xfrm>
            <a:off x="1" y="0"/>
            <a:ext cx="4278841" cy="341064"/>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94477BF1-72F8-4DBF-A837-82A1813B3862}"/>
              </a:ext>
            </a:extLst>
          </p:cNvPr>
          <p:cNvSpPr>
            <a:spLocks noGrp="1"/>
          </p:cNvSpPr>
          <p:nvPr>
            <p:ph type="dt" sz="quarter" idx="1"/>
          </p:nvPr>
        </p:nvSpPr>
        <p:spPr>
          <a:xfrm>
            <a:off x="5593125" y="0"/>
            <a:ext cx="4278841" cy="341064"/>
          </a:xfrm>
          <a:prstGeom prst="rect">
            <a:avLst/>
          </a:prstGeom>
        </p:spPr>
        <p:txBody>
          <a:bodyPr vert="horz" lIns="91440" tIns="45720" rIns="91440" bIns="45720" rtlCol="0"/>
          <a:lstStyle>
            <a:lvl1pPr algn="r">
              <a:defRPr sz="1200"/>
            </a:lvl1pPr>
          </a:lstStyle>
          <a:p>
            <a:fld id="{683D8E1C-2175-4A77-9827-5474DDEC95F2}" type="datetimeFigureOut">
              <a:rPr lang="it-IT" smtClean="0"/>
              <a:t>15/03/2018</a:t>
            </a:fld>
            <a:endParaRPr lang="it-IT"/>
          </a:p>
        </p:txBody>
      </p:sp>
      <p:sp>
        <p:nvSpPr>
          <p:cNvPr id="4" name="Segnaposto piè di pagina 3">
            <a:extLst>
              <a:ext uri="{FF2B5EF4-FFF2-40B4-BE49-F238E27FC236}">
                <a16:creationId xmlns:a16="http://schemas.microsoft.com/office/drawing/2014/main" id="{72D7BAF4-01A3-4B34-AC19-C1EB510EF1EA}"/>
              </a:ext>
            </a:extLst>
          </p:cNvPr>
          <p:cNvSpPr>
            <a:spLocks noGrp="1"/>
          </p:cNvSpPr>
          <p:nvPr>
            <p:ph type="ftr" sz="quarter" idx="2"/>
          </p:nvPr>
        </p:nvSpPr>
        <p:spPr>
          <a:xfrm>
            <a:off x="1" y="6456612"/>
            <a:ext cx="4278841" cy="341063"/>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A4572058-36B4-4293-A399-55D99824ACC3}"/>
              </a:ext>
            </a:extLst>
          </p:cNvPr>
          <p:cNvSpPr>
            <a:spLocks noGrp="1"/>
          </p:cNvSpPr>
          <p:nvPr>
            <p:ph type="sldNum" sz="quarter" idx="3"/>
          </p:nvPr>
        </p:nvSpPr>
        <p:spPr>
          <a:xfrm>
            <a:off x="5593125" y="6456612"/>
            <a:ext cx="4278841" cy="341063"/>
          </a:xfrm>
          <a:prstGeom prst="rect">
            <a:avLst/>
          </a:prstGeom>
        </p:spPr>
        <p:txBody>
          <a:bodyPr vert="horz" lIns="91440" tIns="45720" rIns="91440" bIns="45720" rtlCol="0" anchor="b"/>
          <a:lstStyle>
            <a:lvl1pPr algn="r">
              <a:defRPr sz="1200"/>
            </a:lvl1pPr>
          </a:lstStyle>
          <a:p>
            <a:fld id="{49D5E292-F029-4DF2-8C02-B7BD5055ED9D}" type="slidenum">
              <a:rPr lang="it-IT" smtClean="0"/>
              <a:t>‹N›</a:t>
            </a:fld>
            <a:endParaRPr lang="it-IT"/>
          </a:p>
        </p:txBody>
      </p:sp>
    </p:spTree>
    <p:extLst>
      <p:ext uri="{BB962C8B-B14F-4D97-AF65-F5344CB8AC3E}">
        <p14:creationId xmlns:p14="http://schemas.microsoft.com/office/powerpoint/2010/main" val="41831083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364044A-FC79-48F5-9952-859D20EC2CD5}" type="datetimeFigureOut">
              <a:rPr lang="it-IT" smtClean="0"/>
              <a:t>15/03/2018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DC2AC4-8CEF-414B-B270-4705B455AE71}"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101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364044A-FC79-48F5-9952-859D20EC2CD5}" type="datetimeFigureOut">
              <a:rPr lang="it-IT" smtClean="0"/>
              <a:t>15/03/2018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DC2AC4-8CEF-414B-B270-4705B455AE71}" type="slidenum">
              <a:rPr lang="it-IT" smtClean="0"/>
              <a:t>‹N›</a:t>
            </a:fld>
            <a:endParaRPr lang="it-IT"/>
          </a:p>
        </p:txBody>
      </p:sp>
    </p:spTree>
    <p:extLst>
      <p:ext uri="{BB962C8B-B14F-4D97-AF65-F5344CB8AC3E}">
        <p14:creationId xmlns:p14="http://schemas.microsoft.com/office/powerpoint/2010/main" val="2358892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364044A-FC79-48F5-9952-859D20EC2CD5}" type="datetimeFigureOut">
              <a:rPr lang="it-IT" smtClean="0"/>
              <a:t>15/03/2018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DC2AC4-8CEF-414B-B270-4705B455AE71}" type="slidenum">
              <a:rPr lang="it-IT" smtClean="0"/>
              <a:t>‹N›</a:t>
            </a:fld>
            <a:endParaRPr lang="it-IT"/>
          </a:p>
        </p:txBody>
      </p:sp>
    </p:spTree>
    <p:extLst>
      <p:ext uri="{BB962C8B-B14F-4D97-AF65-F5344CB8AC3E}">
        <p14:creationId xmlns:p14="http://schemas.microsoft.com/office/powerpoint/2010/main" val="283644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364044A-FC79-48F5-9952-859D20EC2CD5}" type="datetimeFigureOut">
              <a:rPr lang="it-IT" smtClean="0"/>
              <a:t>15/03/2018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DC2AC4-8CEF-414B-B270-4705B455AE71}" type="slidenum">
              <a:rPr lang="it-IT" smtClean="0"/>
              <a:t>‹N›</a:t>
            </a:fld>
            <a:endParaRPr lang="it-IT"/>
          </a:p>
        </p:txBody>
      </p:sp>
    </p:spTree>
    <p:extLst>
      <p:ext uri="{BB962C8B-B14F-4D97-AF65-F5344CB8AC3E}">
        <p14:creationId xmlns:p14="http://schemas.microsoft.com/office/powerpoint/2010/main" val="3656067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364044A-FC79-48F5-9952-859D20EC2CD5}" type="datetimeFigureOut">
              <a:rPr lang="it-IT" smtClean="0"/>
              <a:t>15/03/2018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DC2AC4-8CEF-414B-B270-4705B455AE71}"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13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364044A-FC79-48F5-9952-859D20EC2CD5}" type="datetimeFigureOut">
              <a:rPr lang="it-IT" smtClean="0"/>
              <a:t>15/03/2018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ADC2AC4-8CEF-414B-B270-4705B455AE71}" type="slidenum">
              <a:rPr lang="it-IT" smtClean="0"/>
              <a:t>‹N›</a:t>
            </a:fld>
            <a:endParaRPr lang="it-IT"/>
          </a:p>
        </p:txBody>
      </p:sp>
    </p:spTree>
    <p:extLst>
      <p:ext uri="{BB962C8B-B14F-4D97-AF65-F5344CB8AC3E}">
        <p14:creationId xmlns:p14="http://schemas.microsoft.com/office/powerpoint/2010/main" val="156078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364044A-FC79-48F5-9952-859D20EC2CD5}" type="datetimeFigureOut">
              <a:rPr lang="it-IT" smtClean="0"/>
              <a:t>15/03/2018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ADC2AC4-8CEF-414B-B270-4705B455AE71}" type="slidenum">
              <a:rPr lang="it-IT" smtClean="0"/>
              <a:t>‹N›</a:t>
            </a:fld>
            <a:endParaRPr lang="it-IT"/>
          </a:p>
        </p:txBody>
      </p:sp>
    </p:spTree>
    <p:extLst>
      <p:ext uri="{BB962C8B-B14F-4D97-AF65-F5344CB8AC3E}">
        <p14:creationId xmlns:p14="http://schemas.microsoft.com/office/powerpoint/2010/main" val="4062422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364044A-FC79-48F5-9952-859D20EC2CD5}" type="datetimeFigureOut">
              <a:rPr lang="it-IT" smtClean="0"/>
              <a:t>15/03/2018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ADC2AC4-8CEF-414B-B270-4705B455AE71}" type="slidenum">
              <a:rPr lang="it-IT" smtClean="0"/>
              <a:t>‹N›</a:t>
            </a:fld>
            <a:endParaRPr lang="it-IT"/>
          </a:p>
        </p:txBody>
      </p:sp>
    </p:spTree>
    <p:extLst>
      <p:ext uri="{BB962C8B-B14F-4D97-AF65-F5344CB8AC3E}">
        <p14:creationId xmlns:p14="http://schemas.microsoft.com/office/powerpoint/2010/main" val="130699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364044A-FC79-48F5-9952-859D20EC2CD5}" type="datetimeFigureOut">
              <a:rPr lang="it-IT" smtClean="0"/>
              <a:t>15/03/2018</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8ADC2AC4-8CEF-414B-B270-4705B455AE71}" type="slidenum">
              <a:rPr lang="it-IT" smtClean="0"/>
              <a:t>‹N›</a:t>
            </a:fld>
            <a:endParaRPr lang="it-IT"/>
          </a:p>
        </p:txBody>
      </p:sp>
    </p:spTree>
    <p:extLst>
      <p:ext uri="{BB962C8B-B14F-4D97-AF65-F5344CB8AC3E}">
        <p14:creationId xmlns:p14="http://schemas.microsoft.com/office/powerpoint/2010/main" val="1626921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364044A-FC79-48F5-9952-859D20EC2CD5}" type="datetimeFigureOut">
              <a:rPr lang="it-IT" smtClean="0"/>
              <a:t>15/03/2018</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ADC2AC4-8CEF-414B-B270-4705B455AE71}" type="slidenum">
              <a:rPr lang="it-IT" smtClean="0"/>
              <a:t>‹N›</a:t>
            </a:fld>
            <a:endParaRPr lang="it-IT"/>
          </a:p>
        </p:txBody>
      </p:sp>
    </p:spTree>
    <p:extLst>
      <p:ext uri="{BB962C8B-B14F-4D97-AF65-F5344CB8AC3E}">
        <p14:creationId xmlns:p14="http://schemas.microsoft.com/office/powerpoint/2010/main" val="1281334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364044A-FC79-48F5-9952-859D20EC2CD5}" type="datetimeFigureOut">
              <a:rPr lang="it-IT" smtClean="0"/>
              <a:t>15/03/2018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ADC2AC4-8CEF-414B-B270-4705B455AE71}" type="slidenum">
              <a:rPr lang="it-IT" smtClean="0"/>
              <a:t>‹N›</a:t>
            </a:fld>
            <a:endParaRPr lang="it-IT"/>
          </a:p>
        </p:txBody>
      </p:sp>
    </p:spTree>
    <p:extLst>
      <p:ext uri="{BB962C8B-B14F-4D97-AF65-F5344CB8AC3E}">
        <p14:creationId xmlns:p14="http://schemas.microsoft.com/office/powerpoint/2010/main" val="625066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364044A-FC79-48F5-9952-859D20EC2CD5}" type="datetimeFigureOut">
              <a:rPr lang="it-IT" smtClean="0"/>
              <a:t>15/03/2018</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ADC2AC4-8CEF-414B-B270-4705B455AE71}"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09146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ispettorato.gov.it-it/strumenti-e-servizi/Modulistica/Pagine/Home-Modulistica.asp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62D4A09-9E7A-45C2-AC7D-B403251F153F}"/>
              </a:ext>
            </a:extLst>
          </p:cNvPr>
          <p:cNvSpPr>
            <a:spLocks noGrp="1" noChangeArrowheads="1"/>
          </p:cNvSpPr>
          <p:nvPr>
            <p:ph type="ctrTitle"/>
          </p:nvPr>
        </p:nvSpPr>
        <p:spPr bwMode="auto">
          <a:xfrm>
            <a:off x="1191237" y="361784"/>
            <a:ext cx="9476761" cy="3908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br>
              <a:rPr kumimoji="0" lang="it-IT" altLang="it-IT" sz="400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br>
            <a:r>
              <a:rPr kumimoji="0" lang="it-IT" altLang="it-IT" sz="400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I dati dei lavoratori: </a:t>
            </a:r>
            <a:br>
              <a:rPr kumimoji="0" lang="it-IT" altLang="it-IT" sz="400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br>
            <a:r>
              <a:rPr kumimoji="0" lang="it-IT" altLang="it-IT" sz="400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tipologia, modalità di trattamento, </a:t>
            </a:r>
            <a:br>
              <a:rPr kumimoji="0" lang="it-IT" altLang="it-IT" sz="400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br>
            <a:r>
              <a:rPr kumimoji="0" lang="it-IT" altLang="it-IT" sz="400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procedure gestionali e strumenti a tutela</a:t>
            </a:r>
            <a:r>
              <a:rPr kumimoji="0" lang="it-IT" altLang="it-IT" sz="4000" i="1" u="none" strike="noStrike" cap="none" normalizeH="0" baseline="0" dirty="0">
                <a:ln>
                  <a:noFill/>
                </a:ln>
                <a:solidFill>
                  <a:schemeClr val="tx1"/>
                </a:solidFill>
                <a:effectLst/>
                <a:latin typeface="+mn-lt"/>
              </a:rPr>
              <a:t> </a:t>
            </a:r>
            <a:br>
              <a:rPr kumimoji="0" lang="it-IT" altLang="it-IT" sz="4000" i="1" u="none" strike="noStrike" cap="none" normalizeH="0" baseline="0" dirty="0">
                <a:ln>
                  <a:noFill/>
                </a:ln>
                <a:solidFill>
                  <a:schemeClr val="tx1"/>
                </a:solidFill>
                <a:effectLst/>
                <a:latin typeface="+mn-lt"/>
              </a:rPr>
            </a:br>
            <a:br>
              <a:rPr kumimoji="0" lang="it-IT" altLang="it-IT" sz="4000" i="1" u="none" strike="noStrike" cap="none" normalizeH="0" baseline="0" dirty="0">
                <a:ln>
                  <a:noFill/>
                </a:ln>
                <a:solidFill>
                  <a:schemeClr val="tx1"/>
                </a:solidFill>
                <a:effectLst/>
                <a:latin typeface="+mn-lt"/>
              </a:rPr>
            </a:br>
            <a:r>
              <a:rPr kumimoji="0" lang="it-IT" altLang="it-IT" sz="2400" i="1" u="none" strike="noStrike" cap="none" normalizeH="0" baseline="0" dirty="0">
                <a:ln>
                  <a:noFill/>
                </a:ln>
                <a:solidFill>
                  <a:schemeClr val="tx1"/>
                </a:solidFill>
                <a:effectLst/>
                <a:latin typeface="+mn-lt"/>
              </a:rPr>
              <a:t>Monza, 16 marzo 2018					</a:t>
            </a:r>
            <a:br>
              <a:rPr kumimoji="0" lang="it-IT" altLang="it-IT" sz="2400" i="1" u="none" strike="noStrike" cap="none" normalizeH="0" baseline="0" dirty="0">
                <a:ln>
                  <a:noFill/>
                </a:ln>
                <a:solidFill>
                  <a:schemeClr val="tx1"/>
                </a:solidFill>
                <a:effectLst/>
                <a:latin typeface="+mn-lt"/>
              </a:rPr>
            </a:br>
            <a:endParaRPr kumimoji="0" lang="it-IT" altLang="it-IT" sz="2400" i="1" u="none" strike="noStrike" cap="none" normalizeH="0" baseline="0" dirty="0">
              <a:ln>
                <a:noFill/>
              </a:ln>
              <a:solidFill>
                <a:schemeClr val="tx1"/>
              </a:solidFill>
              <a:effectLst/>
              <a:latin typeface="+mn-lt"/>
            </a:endParaRPr>
          </a:p>
        </p:txBody>
      </p:sp>
      <p:sp>
        <p:nvSpPr>
          <p:cNvPr id="3" name="Sottotitolo 2">
            <a:extLst>
              <a:ext uri="{FF2B5EF4-FFF2-40B4-BE49-F238E27FC236}">
                <a16:creationId xmlns:a16="http://schemas.microsoft.com/office/drawing/2014/main" id="{419FBF61-8C99-44BE-BBC1-5445D6FFA87F}"/>
              </a:ext>
            </a:extLst>
          </p:cNvPr>
          <p:cNvSpPr>
            <a:spLocks noGrp="1"/>
          </p:cNvSpPr>
          <p:nvPr>
            <p:ph type="subTitle" idx="1"/>
          </p:nvPr>
        </p:nvSpPr>
        <p:spPr>
          <a:xfrm>
            <a:off x="1100051" y="4455620"/>
            <a:ext cx="10058400" cy="1143000"/>
          </a:xfrm>
        </p:spPr>
        <p:txBody>
          <a:bodyPr/>
          <a:lstStyle/>
          <a:p>
            <a:r>
              <a:rPr lang="it-IT" dirty="0"/>
              <a:t>Avv. Barbara Masserelli</a:t>
            </a:r>
          </a:p>
          <a:p>
            <a:r>
              <a:rPr lang="it-IT" dirty="0"/>
              <a:t>					</a:t>
            </a:r>
          </a:p>
        </p:txBody>
      </p:sp>
      <p:pic>
        <p:nvPicPr>
          <p:cNvPr id="4" name="Immagine 3" descr="Logo per intestazione carta intestata">
            <a:extLst>
              <a:ext uri="{FF2B5EF4-FFF2-40B4-BE49-F238E27FC236}">
                <a16:creationId xmlns:a16="http://schemas.microsoft.com/office/drawing/2014/main" id="{E9DFA898-303D-4395-B3D4-F8D1EE23EFB6}"/>
              </a:ext>
            </a:extLst>
          </p:cNvPr>
          <p:cNvPicPr/>
          <p:nvPr/>
        </p:nvPicPr>
        <p:blipFill>
          <a:blip r:embed="rId2">
            <a:extLst>
              <a:ext uri="{28A0092B-C50C-407E-A947-70E740481C1C}">
                <a14:useLocalDpi xmlns:a14="http://schemas.microsoft.com/office/drawing/2010/main" val="0"/>
              </a:ext>
            </a:extLst>
          </a:blip>
          <a:srcRect b="62230"/>
          <a:stretch>
            <a:fillRect/>
          </a:stretch>
        </p:blipFill>
        <p:spPr bwMode="auto">
          <a:xfrm>
            <a:off x="7006994" y="4487401"/>
            <a:ext cx="4084955" cy="409575"/>
          </a:xfrm>
          <a:prstGeom prst="rect">
            <a:avLst/>
          </a:prstGeom>
          <a:noFill/>
          <a:ln>
            <a:noFill/>
          </a:ln>
        </p:spPr>
      </p:pic>
    </p:spTree>
    <p:extLst>
      <p:ext uri="{BB962C8B-B14F-4D97-AF65-F5344CB8AC3E}">
        <p14:creationId xmlns:p14="http://schemas.microsoft.com/office/powerpoint/2010/main" val="2123516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68FEBB-F6EE-452A-B3B0-D7AF89F7FD36}"/>
              </a:ext>
            </a:extLst>
          </p:cNvPr>
          <p:cNvSpPr>
            <a:spLocks noGrp="1"/>
          </p:cNvSpPr>
          <p:nvPr>
            <p:ph type="title"/>
          </p:nvPr>
        </p:nvSpPr>
        <p:spPr/>
        <p:txBody>
          <a:bodyPr/>
          <a:lstStyle/>
          <a:p>
            <a:r>
              <a:rPr lang="it-IT" dirty="0"/>
              <a:t>Politica privacy</a:t>
            </a:r>
          </a:p>
        </p:txBody>
      </p:sp>
      <p:sp>
        <p:nvSpPr>
          <p:cNvPr id="3" name="Segnaposto contenuto 2">
            <a:extLst>
              <a:ext uri="{FF2B5EF4-FFF2-40B4-BE49-F238E27FC236}">
                <a16:creationId xmlns:a16="http://schemas.microsoft.com/office/drawing/2014/main" id="{BEB03547-2977-46E0-B015-69E1D379DCA1}"/>
              </a:ext>
            </a:extLst>
          </p:cNvPr>
          <p:cNvSpPr>
            <a:spLocks noGrp="1"/>
          </p:cNvSpPr>
          <p:nvPr>
            <p:ph idx="1"/>
          </p:nvPr>
        </p:nvSpPr>
        <p:spPr/>
        <p:txBody>
          <a:bodyPr/>
          <a:lstStyle/>
          <a:p>
            <a:r>
              <a:rPr lang="it-IT" dirty="0"/>
              <a:t>Policy - la </a:t>
            </a:r>
            <a:r>
              <a:rPr lang="it-IT" dirty="0" err="1"/>
              <a:t>mission</a:t>
            </a:r>
            <a:r>
              <a:rPr lang="it-IT" dirty="0"/>
              <a:t> aziendale e i principi base – rilevanza disciplinare</a:t>
            </a:r>
          </a:p>
          <a:p>
            <a:r>
              <a:rPr lang="it-IT" dirty="0"/>
              <a:t>Procedure dettagliate di trattamento – rilevanza disciplinare</a:t>
            </a:r>
          </a:p>
          <a:p>
            <a:r>
              <a:rPr lang="it-IT" dirty="0"/>
              <a:t>Formazione del personale – mera partecipazione o anche valutazione impatto?</a:t>
            </a:r>
          </a:p>
          <a:p>
            <a:r>
              <a:rPr lang="it-IT" dirty="0"/>
              <a:t>Misure di sicurezza – riflessi controlli a distanza</a:t>
            </a:r>
          </a:p>
          <a:p>
            <a:r>
              <a:rPr lang="it-IT" dirty="0"/>
              <a:t>Revisione periodica</a:t>
            </a:r>
          </a:p>
          <a:p>
            <a:r>
              <a:rPr lang="it-IT" dirty="0"/>
              <a:t>Implementazione </a:t>
            </a:r>
          </a:p>
        </p:txBody>
      </p:sp>
    </p:spTree>
    <p:extLst>
      <p:ext uri="{BB962C8B-B14F-4D97-AF65-F5344CB8AC3E}">
        <p14:creationId xmlns:p14="http://schemas.microsoft.com/office/powerpoint/2010/main" val="3799082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Art. 7 Stat. Lav. – Policy e procedure?</a:t>
            </a:r>
          </a:p>
        </p:txBody>
      </p:sp>
      <p:sp>
        <p:nvSpPr>
          <p:cNvPr id="3" name="Segnaposto contenuto 2"/>
          <p:cNvSpPr>
            <a:spLocks noGrp="1"/>
          </p:cNvSpPr>
          <p:nvPr>
            <p:ph idx="1"/>
          </p:nvPr>
        </p:nvSpPr>
        <p:spPr/>
        <p:txBody>
          <a:bodyPr>
            <a:normAutofit/>
          </a:bodyPr>
          <a:lstStyle/>
          <a:p>
            <a:r>
              <a:rPr lang="it-IT" b="1" dirty="0"/>
              <a:t>Art. 7 Stat. .Lav</a:t>
            </a:r>
            <a:r>
              <a:rPr lang="it-IT" dirty="0"/>
              <a:t>. :</a:t>
            </a:r>
          </a:p>
          <a:p>
            <a:r>
              <a:rPr lang="it-IT" dirty="0"/>
              <a:t>Le norme disciplinari relative alle sanzioni, alle infrazioni in relazione alle quali ciascuna di esse può essere applicata ed alle procedure di contestazione delle stesse, devono essere portate a conoscenza dei lavoratori mediante affissione in luogo accessibile a tutti. Esse devono applicare quanto in materia è stabilito da accordi e contratti di lavoro ove esistano.</a:t>
            </a:r>
          </a:p>
          <a:p>
            <a:r>
              <a:rPr lang="it-IT" dirty="0"/>
              <a:t>Intranet aziendale?</a:t>
            </a:r>
          </a:p>
          <a:p>
            <a:r>
              <a:rPr lang="it-IT" dirty="0"/>
              <a:t>Consegna?</a:t>
            </a:r>
          </a:p>
          <a:p>
            <a:r>
              <a:rPr lang="it-IT" dirty="0"/>
              <a:t>Richiamo sintetico in bacheca?</a:t>
            </a:r>
          </a:p>
        </p:txBody>
      </p:sp>
    </p:spTree>
    <p:extLst>
      <p:ext uri="{BB962C8B-B14F-4D97-AF65-F5344CB8AC3E}">
        <p14:creationId xmlns:p14="http://schemas.microsoft.com/office/powerpoint/2010/main" val="3456059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A11DE2-F78F-4BB0-BAF4-9984D2F287E6}"/>
              </a:ext>
            </a:extLst>
          </p:cNvPr>
          <p:cNvSpPr>
            <a:spLocks noGrp="1"/>
          </p:cNvSpPr>
          <p:nvPr>
            <p:ph type="title"/>
          </p:nvPr>
        </p:nvSpPr>
        <p:spPr/>
        <p:txBody>
          <a:bodyPr/>
          <a:lstStyle/>
          <a:p>
            <a:r>
              <a:rPr lang="it-IT" dirty="0"/>
              <a:t>Cartaceo</a:t>
            </a:r>
          </a:p>
        </p:txBody>
      </p:sp>
      <p:sp>
        <p:nvSpPr>
          <p:cNvPr id="3" name="Segnaposto contenuto 2">
            <a:extLst>
              <a:ext uri="{FF2B5EF4-FFF2-40B4-BE49-F238E27FC236}">
                <a16:creationId xmlns:a16="http://schemas.microsoft.com/office/drawing/2014/main" id="{A4BB6DB3-8E9F-4295-91D9-ED3D65BC8F4B}"/>
              </a:ext>
            </a:extLst>
          </p:cNvPr>
          <p:cNvSpPr>
            <a:spLocks noGrp="1"/>
          </p:cNvSpPr>
          <p:nvPr>
            <p:ph idx="1"/>
          </p:nvPr>
        </p:nvSpPr>
        <p:spPr/>
        <p:txBody>
          <a:bodyPr>
            <a:normAutofit fontScale="55000" lnSpcReduction="20000"/>
          </a:bodyPr>
          <a:lstStyle/>
          <a:p>
            <a:r>
              <a:rPr lang="it-IT" dirty="0"/>
              <a:t>L’incaricato che riceve gli atti o i documenti che siano necessari all’espletamento del proprio incarico lavorativo deve conservarli e custodirli con cura, evitando che altri, non autorizzato, possano accedervi. </a:t>
            </a:r>
          </a:p>
          <a:p>
            <a:r>
              <a:rPr lang="it-IT" dirty="0"/>
              <a:t>L’incaricato non potrà portare al di fuori del proprio ufficio o comunque al di fuori del luogo di lavoro atti o documenti (anche in copia), se non espressamente autorizzato in tal senso, ed in tal caso impegnandosi a custodire e conservare il dato, nonché a riportare il documento in sede al termine dello svolgimento del compito assegnato. </a:t>
            </a:r>
          </a:p>
          <a:p>
            <a:r>
              <a:rPr lang="it-IT" dirty="0"/>
              <a:t>Dovrà quindi eventualmente consegnare i documenti ed atti solo ed esclusivamente a soggetti autorizzati ed in tal caso dovrà curare che i documenti ed atti vengano riconsegnati dalla persona autorizzata che li ha richiesti al termine dell’incarico o delle operazioni affidate. </a:t>
            </a:r>
          </a:p>
          <a:p>
            <a:r>
              <a:rPr lang="it-IT" dirty="0"/>
              <a:t>Al termine della giornata lavorativa o comunque al termine del lavoro svolto, i documenti devono essere riposti negli archivi, che dovranno essere chiusi a chiave. </a:t>
            </a:r>
          </a:p>
          <a:p>
            <a:r>
              <a:rPr lang="it-IT" dirty="0"/>
              <a:t>In caso di assenza, anche temporanea del proprio ufficio i documenti non devono essere lasciati incustoditi, a disposizione di chiunque, ma devono sempre essere riposti o comunque presidiati da altro incaricato al medesimo trattamento. </a:t>
            </a:r>
          </a:p>
          <a:p>
            <a:r>
              <a:rPr lang="it-IT" dirty="0"/>
              <a:t>I medesimi accorgimenti dovranno valere anche per i supporti quali floppy disk, CD, chiavette USB. </a:t>
            </a:r>
          </a:p>
          <a:p>
            <a:r>
              <a:rPr lang="it-IT" dirty="0"/>
              <a:t>L’accesso agli archivi contenenti dati sensibili o giudiziari (o gli archivi contenenti documenti che comprendono sia dati comuni sia dati sensibili o giudiziari) è concesso solo alle persone espressamente autorizzate. </a:t>
            </a:r>
          </a:p>
          <a:p>
            <a:r>
              <a:rPr lang="it-IT" dirty="0"/>
              <a:t>Gli archivi cartacei vengono conservati nel rispetto delle norme di cui al codice civile (per 10 anni) ad eccezione delle banche dati contenenti curricula per i quali è stata prevista una specifica procedura.</a:t>
            </a:r>
          </a:p>
          <a:p>
            <a:r>
              <a:rPr lang="it-IT" dirty="0"/>
              <a:t>I documenti cartacei e i dati in essi contenuti, i dati e gli archivi informatizzati devono essere distrutti al termine del periodo di trattamento, adottando le misure necessarie per rendere assolutamente impossibile l’identificazione di dati e informazioni delle parti  interessate, anche a fronte di tecnologie che possano realizzare il recupero degli stessi e procedendo alla corretta distruzione dei dati e documenti, ovvero dei loro supporti e contenitori secondo le norme vigenti. </a:t>
            </a:r>
          </a:p>
          <a:p>
            <a:endParaRPr lang="it-IT" dirty="0"/>
          </a:p>
          <a:p>
            <a:endParaRPr lang="it-IT" dirty="0"/>
          </a:p>
        </p:txBody>
      </p:sp>
    </p:spTree>
    <p:extLst>
      <p:ext uri="{BB962C8B-B14F-4D97-AF65-F5344CB8AC3E}">
        <p14:creationId xmlns:p14="http://schemas.microsoft.com/office/powerpoint/2010/main" val="60398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C705B0-54C9-44AE-B565-D807BA2C01C1}"/>
              </a:ext>
            </a:extLst>
          </p:cNvPr>
          <p:cNvSpPr>
            <a:spLocks noGrp="1"/>
          </p:cNvSpPr>
          <p:nvPr>
            <p:ph type="title"/>
          </p:nvPr>
        </p:nvSpPr>
        <p:spPr/>
        <p:txBody>
          <a:bodyPr/>
          <a:lstStyle/>
          <a:p>
            <a:r>
              <a:rPr lang="it-IT" dirty="0"/>
              <a:t>Informatico</a:t>
            </a:r>
          </a:p>
        </p:txBody>
      </p:sp>
      <p:sp>
        <p:nvSpPr>
          <p:cNvPr id="3" name="Segnaposto contenuto 2">
            <a:extLst>
              <a:ext uri="{FF2B5EF4-FFF2-40B4-BE49-F238E27FC236}">
                <a16:creationId xmlns:a16="http://schemas.microsoft.com/office/drawing/2014/main" id="{003E168B-9ECD-4E7E-A7C0-97634B42B570}"/>
              </a:ext>
            </a:extLst>
          </p:cNvPr>
          <p:cNvSpPr>
            <a:spLocks noGrp="1"/>
          </p:cNvSpPr>
          <p:nvPr>
            <p:ph idx="1"/>
          </p:nvPr>
        </p:nvSpPr>
        <p:spPr/>
        <p:txBody>
          <a:bodyPr>
            <a:normAutofit fontScale="92500" lnSpcReduction="20000"/>
          </a:bodyPr>
          <a:lstStyle/>
          <a:p>
            <a:r>
              <a:rPr lang="it-IT" dirty="0"/>
              <a:t>Accessi controllati</a:t>
            </a:r>
          </a:p>
          <a:p>
            <a:pPr lvl="1"/>
            <a:r>
              <a:rPr lang="it-IT" dirty="0"/>
              <a:t>Credenziali di accesso</a:t>
            </a:r>
          </a:p>
          <a:p>
            <a:pPr lvl="1"/>
            <a:r>
              <a:rPr lang="it-IT" dirty="0"/>
              <a:t>Differenti categorie di incaricati al trattamento</a:t>
            </a:r>
          </a:p>
          <a:p>
            <a:pPr lvl="1"/>
            <a:r>
              <a:rPr lang="it-IT" dirty="0"/>
              <a:t>Gestione delle credenziali</a:t>
            </a:r>
          </a:p>
          <a:p>
            <a:r>
              <a:rPr lang="it-IT" dirty="0"/>
              <a:t>Uso della posta elettronica: </a:t>
            </a:r>
          </a:p>
          <a:p>
            <a:pPr lvl="1"/>
            <a:r>
              <a:rPr lang="it-IT" dirty="0"/>
              <a:t>privato o aziendale? </a:t>
            </a:r>
          </a:p>
          <a:p>
            <a:pPr lvl="1"/>
            <a:r>
              <a:rPr lang="it-IT" dirty="0"/>
              <a:t>come e quando si utilizza?</a:t>
            </a:r>
          </a:p>
          <a:p>
            <a:r>
              <a:rPr lang="it-IT" dirty="0"/>
              <a:t>Uso del PC, smartphone, </a:t>
            </a:r>
            <a:r>
              <a:rPr lang="it-IT" dirty="0" err="1"/>
              <a:t>tablet</a:t>
            </a:r>
            <a:r>
              <a:rPr lang="it-IT" dirty="0"/>
              <a:t>: </a:t>
            </a:r>
          </a:p>
          <a:p>
            <a:pPr lvl="1"/>
            <a:r>
              <a:rPr lang="it-IT" dirty="0"/>
              <a:t>Software (</a:t>
            </a:r>
            <a:r>
              <a:rPr lang="it-IT" i="1" dirty="0" err="1"/>
              <a:t>app</a:t>
            </a:r>
            <a:r>
              <a:rPr lang="it-IT" dirty="0"/>
              <a:t>) modifiche all’assetto in dotazione? </a:t>
            </a:r>
          </a:p>
          <a:p>
            <a:r>
              <a:rPr lang="it-IT" dirty="0"/>
              <a:t>Uso di Internet:</a:t>
            </a:r>
          </a:p>
          <a:p>
            <a:pPr lvl="1"/>
            <a:r>
              <a:rPr lang="it-IT" dirty="0"/>
              <a:t>Wi-Fi dedicato?</a:t>
            </a:r>
          </a:p>
          <a:p>
            <a:r>
              <a:rPr lang="it-IT" dirty="0"/>
              <a:t>Conservazione dei dati: </a:t>
            </a:r>
          </a:p>
          <a:p>
            <a:pPr lvl="1"/>
            <a:r>
              <a:rPr lang="it-IT" dirty="0"/>
              <a:t>cartelle diversificate</a:t>
            </a:r>
          </a:p>
        </p:txBody>
      </p:sp>
    </p:spTree>
    <p:extLst>
      <p:ext uri="{BB962C8B-B14F-4D97-AF65-F5344CB8AC3E}">
        <p14:creationId xmlns:p14="http://schemas.microsoft.com/office/powerpoint/2010/main" val="3526605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Prima e dopo</a:t>
            </a:r>
          </a:p>
        </p:txBody>
      </p:sp>
      <p:sp>
        <p:nvSpPr>
          <p:cNvPr id="3" name="Segnaposto contenuto 2"/>
          <p:cNvSpPr>
            <a:spLocks noGrp="1"/>
          </p:cNvSpPr>
          <p:nvPr>
            <p:ph idx="1"/>
          </p:nvPr>
        </p:nvSpPr>
        <p:spPr/>
        <p:txBody>
          <a:bodyPr numCol="2"/>
          <a:lstStyle/>
          <a:p>
            <a:r>
              <a:rPr lang="it-IT" dirty="0"/>
              <a:t>Prima:</a:t>
            </a:r>
          </a:p>
          <a:p>
            <a:pPr lvl="1"/>
            <a:r>
              <a:rPr lang="it-IT" dirty="0"/>
              <a:t>Dati sensibili			</a:t>
            </a:r>
          </a:p>
          <a:p>
            <a:pPr lvl="1"/>
            <a:r>
              <a:rPr lang="it-IT" dirty="0"/>
              <a:t>Dati comuni			</a:t>
            </a:r>
          </a:p>
          <a:p>
            <a:pPr lvl="1"/>
            <a:r>
              <a:rPr lang="it-IT" dirty="0"/>
              <a:t>Dati giudiziari</a:t>
            </a:r>
          </a:p>
          <a:p>
            <a:pPr lvl="1"/>
            <a:r>
              <a:rPr lang="it-IT" dirty="0"/>
              <a:t>Dati semi-sensibili</a:t>
            </a:r>
          </a:p>
          <a:p>
            <a:pPr lvl="1"/>
            <a:endParaRPr lang="it-IT" dirty="0"/>
          </a:p>
          <a:p>
            <a:r>
              <a:rPr lang="it-IT" dirty="0"/>
              <a:t>Ora (art. 5, 6, 7 e 9):</a:t>
            </a:r>
          </a:p>
          <a:p>
            <a:pPr lvl="1"/>
            <a:r>
              <a:rPr lang="it-IT" dirty="0"/>
              <a:t>Dati trattabili</a:t>
            </a:r>
          </a:p>
          <a:p>
            <a:pPr lvl="2"/>
            <a:r>
              <a:rPr lang="it-IT" dirty="0"/>
              <a:t>Nel rispetto dei principi generali di trattamento</a:t>
            </a:r>
          </a:p>
          <a:p>
            <a:pPr lvl="1"/>
            <a:r>
              <a:rPr lang="it-IT" dirty="0"/>
              <a:t>Dati non trattabili art. 9 c. 1</a:t>
            </a:r>
          </a:p>
          <a:p>
            <a:pPr lvl="2"/>
            <a:r>
              <a:rPr lang="it-IT" dirty="0"/>
              <a:t>salvo consenso, obblighi di legge e contratto, lavoro e previdenza, difesa in giudizio, medicina preventiva e del lavoro</a:t>
            </a:r>
          </a:p>
        </p:txBody>
      </p:sp>
    </p:spTree>
    <p:extLst>
      <p:ext uri="{BB962C8B-B14F-4D97-AF65-F5344CB8AC3E}">
        <p14:creationId xmlns:p14="http://schemas.microsoft.com/office/powerpoint/2010/main" val="3601200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889600-06E8-42CC-9F4C-67F1C46FC0B0}"/>
              </a:ext>
            </a:extLst>
          </p:cNvPr>
          <p:cNvSpPr>
            <a:spLocks noGrp="1"/>
          </p:cNvSpPr>
          <p:nvPr>
            <p:ph type="title"/>
          </p:nvPr>
        </p:nvSpPr>
        <p:spPr/>
        <p:txBody>
          <a:bodyPr/>
          <a:lstStyle/>
          <a:p>
            <a:r>
              <a:rPr lang="it-IT" dirty="0"/>
              <a:t>Dati sensibili / non trattabili salvo </a:t>
            </a:r>
            <a:r>
              <a:rPr lang="is-IS" dirty="0"/>
              <a:t>…</a:t>
            </a:r>
            <a:endParaRPr lang="it-IT" dirty="0"/>
          </a:p>
        </p:txBody>
      </p:sp>
      <p:sp>
        <p:nvSpPr>
          <p:cNvPr id="3" name="Segnaposto contenuto 2">
            <a:extLst>
              <a:ext uri="{FF2B5EF4-FFF2-40B4-BE49-F238E27FC236}">
                <a16:creationId xmlns:a16="http://schemas.microsoft.com/office/drawing/2014/main" id="{5F65DC12-F7CC-4733-9C90-361EFC43B308}"/>
              </a:ext>
            </a:extLst>
          </p:cNvPr>
          <p:cNvSpPr>
            <a:spLocks noGrp="1"/>
          </p:cNvSpPr>
          <p:nvPr>
            <p:ph idx="1"/>
          </p:nvPr>
        </p:nvSpPr>
        <p:spPr/>
        <p:txBody>
          <a:bodyPr>
            <a:normAutofit fontScale="77500" lnSpcReduction="20000"/>
          </a:bodyPr>
          <a:lstStyle/>
          <a:p>
            <a:r>
              <a:rPr lang="it-IT" dirty="0"/>
              <a:t>Opinioni politiche:</a:t>
            </a:r>
          </a:p>
          <a:p>
            <a:pPr lvl="1"/>
            <a:r>
              <a:rPr lang="it-IT" dirty="0"/>
              <a:t>Iscrizione al sindacato – buste paga e richiesta di trattenuta diretta</a:t>
            </a:r>
          </a:p>
          <a:p>
            <a:pPr lvl="1"/>
            <a:r>
              <a:rPr lang="it-IT" dirty="0"/>
              <a:t>Nomina quale RSU</a:t>
            </a:r>
          </a:p>
          <a:p>
            <a:r>
              <a:rPr lang="it-IT" dirty="0"/>
              <a:t>Convinzioni religiose/filosofiche:</a:t>
            </a:r>
          </a:p>
          <a:p>
            <a:pPr lvl="1"/>
            <a:r>
              <a:rPr lang="it-IT" dirty="0"/>
              <a:t>Permessi specifici, assenze</a:t>
            </a:r>
          </a:p>
          <a:p>
            <a:r>
              <a:rPr lang="it-IT" dirty="0"/>
              <a:t>Salute:</a:t>
            </a:r>
          </a:p>
          <a:p>
            <a:pPr lvl="1"/>
            <a:r>
              <a:rPr lang="it-IT" dirty="0"/>
              <a:t>Certificati medici</a:t>
            </a:r>
          </a:p>
          <a:p>
            <a:pPr lvl="1"/>
            <a:r>
              <a:rPr lang="it-IT" dirty="0"/>
              <a:t>Permessi specifici: es. donazione sangue, permessi riabilitazione, aids, tossicodipendenza</a:t>
            </a:r>
          </a:p>
          <a:p>
            <a:r>
              <a:rPr lang="it-IT" dirty="0"/>
              <a:t>Sfera sessuale:</a:t>
            </a:r>
          </a:p>
          <a:p>
            <a:pPr lvl="1"/>
            <a:r>
              <a:rPr lang="it-IT" dirty="0"/>
              <a:t>Gravidanza</a:t>
            </a:r>
          </a:p>
          <a:p>
            <a:pPr lvl="1"/>
            <a:r>
              <a:rPr lang="it-IT" dirty="0"/>
              <a:t>Unione civile / Matrimonio / Patto di convivenza</a:t>
            </a:r>
          </a:p>
          <a:p>
            <a:r>
              <a:rPr lang="it-IT" dirty="0"/>
              <a:t>Dati biometrici (se identificano in modo univoco una persona fisica)</a:t>
            </a:r>
          </a:p>
          <a:p>
            <a:pPr lvl="1"/>
            <a:r>
              <a:rPr lang="it-IT" dirty="0"/>
              <a:t>PC, cellulare, banche, ricerca</a:t>
            </a:r>
          </a:p>
          <a:p>
            <a:pPr marL="201168" lvl="1" indent="0">
              <a:buNone/>
            </a:pPr>
            <a:endParaRPr lang="it-IT" dirty="0"/>
          </a:p>
          <a:p>
            <a:pPr marL="90000" lvl="1" indent="0">
              <a:buNone/>
            </a:pPr>
            <a:r>
              <a:rPr lang="it-IT" sz="2000" dirty="0"/>
              <a:t>Dati di Localizzazione</a:t>
            </a:r>
          </a:p>
          <a:p>
            <a:endParaRPr lang="it-IT" dirty="0"/>
          </a:p>
          <a:p>
            <a:pPr lvl="1"/>
            <a:endParaRPr lang="it-IT" dirty="0"/>
          </a:p>
          <a:p>
            <a:pPr marL="0" indent="0">
              <a:buNone/>
            </a:pPr>
            <a:endParaRPr lang="it-IT" dirty="0"/>
          </a:p>
        </p:txBody>
      </p:sp>
    </p:spTree>
    <p:extLst>
      <p:ext uri="{BB962C8B-B14F-4D97-AF65-F5344CB8AC3E}">
        <p14:creationId xmlns:p14="http://schemas.microsoft.com/office/powerpoint/2010/main" val="833841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A99302-FCC4-4CB0-A4AC-C29D3E4DFFC1}"/>
              </a:ext>
            </a:extLst>
          </p:cNvPr>
          <p:cNvSpPr>
            <a:spLocks noGrp="1"/>
          </p:cNvSpPr>
          <p:nvPr>
            <p:ph type="title"/>
          </p:nvPr>
        </p:nvSpPr>
        <p:spPr/>
        <p:txBody>
          <a:bodyPr/>
          <a:lstStyle/>
          <a:p>
            <a:r>
              <a:rPr lang="it-IT" dirty="0"/>
              <a:t>Dati giudiziari / non trattabili salvo </a:t>
            </a:r>
            <a:r>
              <a:rPr lang="is-IS" dirty="0"/>
              <a:t>…</a:t>
            </a:r>
            <a:endParaRPr lang="it-IT" dirty="0"/>
          </a:p>
        </p:txBody>
      </p:sp>
      <p:sp>
        <p:nvSpPr>
          <p:cNvPr id="3" name="Segnaposto contenuto 2">
            <a:extLst>
              <a:ext uri="{FF2B5EF4-FFF2-40B4-BE49-F238E27FC236}">
                <a16:creationId xmlns:a16="http://schemas.microsoft.com/office/drawing/2014/main" id="{CB130D6E-94B4-490B-ACEC-79D7156977C0}"/>
              </a:ext>
            </a:extLst>
          </p:cNvPr>
          <p:cNvSpPr>
            <a:spLocks noGrp="1"/>
          </p:cNvSpPr>
          <p:nvPr>
            <p:ph idx="1"/>
          </p:nvPr>
        </p:nvSpPr>
        <p:spPr>
          <a:xfrm>
            <a:off x="1097280" y="1896068"/>
            <a:ext cx="10058400" cy="4023360"/>
          </a:xfrm>
        </p:spPr>
        <p:txBody>
          <a:bodyPr>
            <a:normAutofit fontScale="92500" lnSpcReduction="10000"/>
          </a:bodyPr>
          <a:lstStyle/>
          <a:p>
            <a:r>
              <a:rPr lang="it-IT" dirty="0"/>
              <a:t>Casellario - Carichi pendenti – procedimenti disciplinari gravi - Pagamento diretto del mantenimento figli</a:t>
            </a:r>
          </a:p>
          <a:p>
            <a:r>
              <a:rPr lang="it-IT" altLang="it-IT" b="1" dirty="0"/>
              <a:t>In linea generale </a:t>
            </a:r>
            <a:r>
              <a:rPr lang="it-IT" altLang="it-IT" dirty="0"/>
              <a:t>nel settore dell’impiego privato, la richiesta al lavoratore del casellario o carichi pendenti, tanto in fase di selezione, quanto in costanza di rapporto di lavoro, è vietata:</a:t>
            </a:r>
          </a:p>
          <a:p>
            <a:pPr lvl="1"/>
            <a:r>
              <a:rPr lang="it-IT" dirty="0"/>
              <a:t>Possibile </a:t>
            </a:r>
          </a:p>
          <a:p>
            <a:pPr lvl="2"/>
            <a:r>
              <a:rPr lang="it-IT" dirty="0"/>
              <a:t>si ha necessità di esercitare un diritto in sede giudiziale o stragiudiziale</a:t>
            </a:r>
          </a:p>
          <a:p>
            <a:pPr lvl="2"/>
            <a:r>
              <a:rPr lang="it-IT" dirty="0"/>
              <a:t>Se previsto da legge (lavoro con minori in ambito associativo/volontariato)</a:t>
            </a:r>
          </a:p>
          <a:p>
            <a:pPr lvl="2"/>
            <a:r>
              <a:rPr lang="it-IT" dirty="0"/>
              <a:t>Se previsto da CCNL (credito)</a:t>
            </a:r>
          </a:p>
          <a:p>
            <a:pPr lvl="1"/>
            <a:r>
              <a:rPr lang="it-IT" altLang="it-IT" dirty="0"/>
              <a:t>art. 8 della Legge 300/1970 no perché “fatti non rilevanti ai fini della valutazione dell'attitudine professionale del lavoratore”;</a:t>
            </a:r>
            <a:r>
              <a:rPr lang="it-IT" altLang="it-IT" dirty="0">
                <a:solidFill>
                  <a:schemeClr val="tx1"/>
                </a:solidFill>
                <a:latin typeface="Arial" panose="020B0604020202020204" pitchFamily="34" charset="0"/>
                <a:ea typeface="Calibri" panose="020F0502020204030204" pitchFamily="34" charset="0"/>
              </a:rPr>
              <a:t> </a:t>
            </a:r>
          </a:p>
          <a:p>
            <a:pPr lvl="1"/>
            <a:r>
              <a:rPr lang="it-IT" altLang="it-IT" dirty="0"/>
              <a:t>art. 27 del </a:t>
            </a:r>
            <a:r>
              <a:rPr lang="it-IT" altLang="it-IT" dirty="0" err="1"/>
              <a:t>D.Lgs.</a:t>
            </a:r>
            <a:r>
              <a:rPr lang="it-IT" altLang="it-IT" dirty="0"/>
              <a:t> 196/2003, no perché non autorizzata “da espressa disposizione di legge o provvedimento del Garante che specifichino le rilevanti finalità di interesse pubblico del trattamento, i tipi di dati trattati e di operazioni eseguibili”.</a:t>
            </a:r>
          </a:p>
          <a:p>
            <a:pPr marL="0" lvl="0" indent="0" eaLnBrk="0" fontAlgn="base" hangingPunct="0">
              <a:lnSpc>
                <a:spcPct val="100000"/>
              </a:lnSpc>
              <a:spcBef>
                <a:spcPct val="0"/>
              </a:spcBef>
              <a:spcAft>
                <a:spcPct val="0"/>
              </a:spcAft>
              <a:buClrTx/>
              <a:buSzTx/>
              <a:buNone/>
            </a:pPr>
            <a:endParaRPr lang="it-IT" altLang="it-IT" sz="2100" dirty="0"/>
          </a:p>
          <a:p>
            <a:pPr marL="0" lvl="0" indent="0" eaLnBrk="0" fontAlgn="base" hangingPunct="0">
              <a:lnSpc>
                <a:spcPct val="100000"/>
              </a:lnSpc>
              <a:spcBef>
                <a:spcPct val="0"/>
              </a:spcBef>
              <a:spcAft>
                <a:spcPct val="0"/>
              </a:spcAft>
              <a:buClrTx/>
              <a:buSzTx/>
              <a:buNone/>
            </a:pPr>
            <a:r>
              <a:rPr lang="it-IT" altLang="it-IT" sz="2100" dirty="0"/>
              <a:t>  </a:t>
            </a:r>
            <a:endParaRPr lang="it-IT" altLang="it-IT" sz="12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endParaRPr lang="it-IT" altLang="it-IT" sz="12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endParaRPr lang="it-IT" altLang="it-IT" dirty="0">
              <a:solidFill>
                <a:schemeClr val="tx1"/>
              </a:solidFill>
              <a:latin typeface="Arial" panose="020B0604020202020204" pitchFamily="34" charset="0"/>
              <a:ea typeface="Calibri" panose="020F0502020204030204" pitchFamily="34" charset="0"/>
            </a:endParaRPr>
          </a:p>
          <a:p>
            <a:pPr marL="0" lvl="0" indent="0" eaLnBrk="0" fontAlgn="base" hangingPunct="0">
              <a:lnSpc>
                <a:spcPct val="100000"/>
              </a:lnSpc>
              <a:spcBef>
                <a:spcPct val="0"/>
              </a:spcBef>
              <a:spcAft>
                <a:spcPct val="0"/>
              </a:spcAft>
              <a:buClrTx/>
              <a:buSzTx/>
              <a:buNone/>
            </a:pPr>
            <a:endParaRPr lang="it-IT" altLang="it-IT" sz="3600" dirty="0">
              <a:solidFill>
                <a:schemeClr val="tx1"/>
              </a:solidFill>
              <a:latin typeface="Arial" panose="020B0604020202020204" pitchFamily="34" charset="0"/>
            </a:endParaRPr>
          </a:p>
          <a:p>
            <a:endParaRPr lang="it-IT" dirty="0"/>
          </a:p>
          <a:p>
            <a:pPr lvl="1"/>
            <a:endParaRPr lang="it-IT" dirty="0"/>
          </a:p>
        </p:txBody>
      </p:sp>
      <p:sp>
        <p:nvSpPr>
          <p:cNvPr id="6" name="Rectangle 3">
            <a:extLst>
              <a:ext uri="{FF2B5EF4-FFF2-40B4-BE49-F238E27FC236}">
                <a16:creationId xmlns:a16="http://schemas.microsoft.com/office/drawing/2014/main" id="{0484F750-B825-4925-ACFC-EF7E8A864EA1}"/>
              </a:ext>
            </a:extLst>
          </p:cNvPr>
          <p:cNvSpPr>
            <a:spLocks noChangeArrowheads="1"/>
          </p:cNvSpPr>
          <p:nvPr/>
        </p:nvSpPr>
        <p:spPr bwMode="auto">
          <a:xfrm>
            <a:off x="0" y="97795"/>
            <a:ext cx="223138"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I</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9307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642E46-B356-4DE6-B063-25B88FA174C2}"/>
              </a:ext>
            </a:extLst>
          </p:cNvPr>
          <p:cNvSpPr>
            <a:spLocks noGrp="1"/>
          </p:cNvSpPr>
          <p:nvPr>
            <p:ph type="title"/>
          </p:nvPr>
        </p:nvSpPr>
        <p:spPr/>
        <p:txBody>
          <a:bodyPr/>
          <a:lstStyle/>
          <a:p>
            <a:r>
              <a:rPr lang="it-IT" dirty="0"/>
              <a:t>Dati giudiziari / non trattabili salvo </a:t>
            </a:r>
            <a:r>
              <a:rPr lang="is-IS" dirty="0"/>
              <a:t>…</a:t>
            </a:r>
            <a:endParaRPr lang="it-IT" dirty="0"/>
          </a:p>
        </p:txBody>
      </p:sp>
      <p:sp>
        <p:nvSpPr>
          <p:cNvPr id="3" name="Segnaposto contenuto 2">
            <a:extLst>
              <a:ext uri="{FF2B5EF4-FFF2-40B4-BE49-F238E27FC236}">
                <a16:creationId xmlns:a16="http://schemas.microsoft.com/office/drawing/2014/main" id="{61032291-5F4F-4DDC-9720-D622BAD933B7}"/>
              </a:ext>
            </a:extLst>
          </p:cNvPr>
          <p:cNvSpPr>
            <a:spLocks noGrp="1"/>
          </p:cNvSpPr>
          <p:nvPr>
            <p:ph idx="1"/>
          </p:nvPr>
        </p:nvSpPr>
        <p:spPr/>
        <p:txBody>
          <a:bodyPr>
            <a:normAutofit/>
          </a:bodyPr>
          <a:lstStyle/>
          <a:p>
            <a:r>
              <a:rPr lang="it-IT" altLang="it-IT" dirty="0"/>
              <a:t>L'intento del legislatore: evitare che il datore di lavoro raccolga ed utilizzi dati e informazioni esulanti dal rapporto di lavoro per fini discriminatori o comunque estranei alla prestazione.</a:t>
            </a:r>
          </a:p>
          <a:p>
            <a:r>
              <a:rPr lang="it-IT" altLang="it-IT" dirty="0"/>
              <a:t>L'intensità della fiducia richiesta è diversa a seconda della natura e della qualità del singolo rapporto, della posizione delle parti, dell'oggetto delle mansioni e del grado di affidamento che queste richiedono, e che la conoscenza di date informazioni relative ai procedimenti penali del soggetto sia essenziale per valutare l'opportunità dell'instaurazione del rapporto, poiché l'eventuale procedimento penale noto è suscettibile di porre in dubbio la futura correttezza dell'adempimento.</a:t>
            </a:r>
          </a:p>
          <a:p>
            <a:pPr lvl="0" fontAlgn="base"/>
            <a:r>
              <a:rPr lang="it-IT" altLang="it-IT" dirty="0"/>
              <a:t>Pretura  Milano  17/06/1980 in Rivista giuridica del lavoro 1982, IV,148   </a:t>
            </a:r>
          </a:p>
          <a:p>
            <a:pPr lvl="0" fontAlgn="base"/>
            <a:r>
              <a:rPr lang="it-IT" altLang="it-IT" dirty="0"/>
              <a:t>Tribunale  Milano   08/05/1982, in Orient. giur. lav. 1982, 741. </a:t>
            </a:r>
          </a:p>
          <a:p>
            <a:pPr lvl="0" fontAlgn="base"/>
            <a:r>
              <a:rPr lang="it-IT" altLang="it-IT" dirty="0"/>
              <a:t>	</a:t>
            </a:r>
            <a:endParaRPr lang="it-IT" dirty="0"/>
          </a:p>
        </p:txBody>
      </p:sp>
    </p:spTree>
    <p:extLst>
      <p:ext uri="{BB962C8B-B14F-4D97-AF65-F5344CB8AC3E}">
        <p14:creationId xmlns:p14="http://schemas.microsoft.com/office/powerpoint/2010/main" val="287068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23318-C88F-45DC-95A1-E550B3856B77}"/>
              </a:ext>
            </a:extLst>
          </p:cNvPr>
          <p:cNvSpPr>
            <a:spLocks noGrp="1"/>
          </p:cNvSpPr>
          <p:nvPr>
            <p:ph type="title"/>
          </p:nvPr>
        </p:nvSpPr>
        <p:spPr/>
        <p:txBody>
          <a:bodyPr/>
          <a:lstStyle/>
          <a:p>
            <a:r>
              <a:rPr lang="it-IT" dirty="0"/>
              <a:t>Quali sono i dati dei lavoratori?</a:t>
            </a:r>
          </a:p>
        </p:txBody>
      </p:sp>
      <p:sp>
        <p:nvSpPr>
          <p:cNvPr id="3" name="Segnaposto contenuto 2">
            <a:extLst>
              <a:ext uri="{FF2B5EF4-FFF2-40B4-BE49-F238E27FC236}">
                <a16:creationId xmlns:a16="http://schemas.microsoft.com/office/drawing/2014/main" id="{D2663089-FA3C-4B99-9672-8A6362F943DA}"/>
              </a:ext>
            </a:extLst>
          </p:cNvPr>
          <p:cNvSpPr>
            <a:spLocks noGrp="1"/>
          </p:cNvSpPr>
          <p:nvPr>
            <p:ph idx="1"/>
          </p:nvPr>
        </p:nvSpPr>
        <p:spPr/>
        <p:txBody>
          <a:bodyPr>
            <a:normAutofit fontScale="92500" lnSpcReduction="20000"/>
          </a:bodyPr>
          <a:lstStyle/>
          <a:p>
            <a:r>
              <a:rPr lang="it-IT" dirty="0"/>
              <a:t>LINEE GUIDA 23.11.2006, DELIBERAZIONE N. 53</a:t>
            </a:r>
          </a:p>
          <a:p>
            <a:r>
              <a:rPr lang="it-IT" dirty="0"/>
              <a:t>Dati comuni</a:t>
            </a:r>
          </a:p>
          <a:p>
            <a:pPr lvl="1">
              <a:buFont typeface="Arial"/>
              <a:buChar char="•"/>
            </a:pPr>
            <a:r>
              <a:rPr lang="it-IT" dirty="0"/>
              <a:t>informazioni connesse allo svolgimento dell’</a:t>
            </a:r>
            <a:r>
              <a:rPr lang="it-IT" dirty="0" err="1"/>
              <a:t>attivita</a:t>
            </a:r>
            <a:r>
              <a:rPr lang="it-IT" dirty="0"/>
              <a:t>̀ lavorativa: tipologia del contratto (a tempo determinato o indeterminato, a tempo pieno o parziale, etc.); qualifica e livello professionale, retribuzione individuale corrisposta anche in </a:t>
            </a:r>
            <a:r>
              <a:rPr lang="it-IT" dirty="0" err="1"/>
              <a:t>virtu</a:t>
            </a:r>
            <a:r>
              <a:rPr lang="it-IT" dirty="0"/>
              <a:t>̀ di provvedimenti “</a:t>
            </a:r>
            <a:r>
              <a:rPr lang="it-IT" i="1" dirty="0"/>
              <a:t>ad </a:t>
            </a:r>
            <a:r>
              <a:rPr lang="it-IT" i="1" dirty="0" err="1"/>
              <a:t>personam</a:t>
            </a:r>
            <a:r>
              <a:rPr lang="it-IT" dirty="0"/>
              <a:t>”; premi; orario di lavoro; ferie e permessi individuali (fruiti o residui); l’assenza dal servizio nei casi previsti dalla legge o dai contratti anche collettivi di lavoro; trasferimenti ad altra sede di lavoro</a:t>
            </a:r>
          </a:p>
          <a:p>
            <a:pPr>
              <a:buFont typeface="Arial"/>
              <a:buChar char="•"/>
            </a:pPr>
            <a:r>
              <a:rPr lang="it-IT" dirty="0"/>
              <a:t>Dati sensibili:</a:t>
            </a:r>
          </a:p>
          <a:p>
            <a:pPr lvl="1">
              <a:buFont typeface="Arial"/>
              <a:buChar char="•"/>
            </a:pPr>
            <a:r>
              <a:rPr lang="it-IT" dirty="0"/>
              <a:t>idonei in particolare a rivelare il credo religioso o l’adesione a sindacati</a:t>
            </a:r>
          </a:p>
          <a:p>
            <a:pPr lvl="1">
              <a:buFont typeface="Arial"/>
              <a:buChar char="•"/>
            </a:pPr>
            <a:r>
              <a:rPr lang="it-IT" dirty="0"/>
              <a:t>idonei a rivelare lo stato di salute (certificati medici, ferie permessi specifici)</a:t>
            </a:r>
          </a:p>
          <a:p>
            <a:pPr lvl="1">
              <a:buFont typeface="Arial"/>
              <a:buChar char="•"/>
            </a:pPr>
            <a:r>
              <a:rPr lang="it-IT" dirty="0"/>
              <a:t>dati sensibili riferiti anche a terzi</a:t>
            </a:r>
          </a:p>
          <a:p>
            <a:pPr>
              <a:buFont typeface="Arial"/>
              <a:buChar char="•"/>
            </a:pPr>
            <a:r>
              <a:rPr lang="it-IT" dirty="0"/>
              <a:t>Altro:</a:t>
            </a:r>
          </a:p>
          <a:p>
            <a:pPr lvl="1">
              <a:buFont typeface="Arial"/>
              <a:buChar char="•"/>
            </a:pPr>
            <a:r>
              <a:rPr lang="it-IT" dirty="0"/>
              <a:t>procedimenti e provvedimenti disciplinari</a:t>
            </a:r>
          </a:p>
          <a:p>
            <a:pPr lvl="1">
              <a:buFont typeface="Arial"/>
              <a:buChar char="•"/>
            </a:pPr>
            <a:r>
              <a:rPr lang="it-IT" dirty="0"/>
              <a:t>dati biometrici</a:t>
            </a:r>
          </a:p>
          <a:p>
            <a:pPr lvl="1">
              <a:buFont typeface="Arial"/>
              <a:buChar char="•"/>
            </a:pPr>
            <a:r>
              <a:rPr lang="it-IT" dirty="0"/>
              <a:t>fotografie</a:t>
            </a:r>
          </a:p>
          <a:p>
            <a:pPr lvl="1">
              <a:buFont typeface="Arial"/>
              <a:buChar char="•"/>
            </a:pPr>
            <a:endParaRPr lang="it-IT" dirty="0"/>
          </a:p>
        </p:txBody>
      </p:sp>
    </p:spTree>
    <p:extLst>
      <p:ext uri="{BB962C8B-B14F-4D97-AF65-F5344CB8AC3E}">
        <p14:creationId xmlns:p14="http://schemas.microsoft.com/office/powerpoint/2010/main" val="2248491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23318-C88F-45DC-95A1-E550B3856B77}"/>
              </a:ext>
            </a:extLst>
          </p:cNvPr>
          <p:cNvSpPr>
            <a:spLocks noGrp="1"/>
          </p:cNvSpPr>
          <p:nvPr>
            <p:ph type="title"/>
          </p:nvPr>
        </p:nvSpPr>
        <p:spPr/>
        <p:txBody>
          <a:bodyPr/>
          <a:lstStyle/>
          <a:p>
            <a:r>
              <a:rPr lang="it-IT" dirty="0"/>
              <a:t>Quali sono i dati dei lavoratori?</a:t>
            </a:r>
          </a:p>
        </p:txBody>
      </p:sp>
      <p:sp>
        <p:nvSpPr>
          <p:cNvPr id="3" name="Segnaposto contenuto 2">
            <a:extLst>
              <a:ext uri="{FF2B5EF4-FFF2-40B4-BE49-F238E27FC236}">
                <a16:creationId xmlns:a16="http://schemas.microsoft.com/office/drawing/2014/main" id="{D2663089-FA3C-4B99-9672-8A6362F943DA}"/>
              </a:ext>
            </a:extLst>
          </p:cNvPr>
          <p:cNvSpPr>
            <a:spLocks noGrp="1"/>
          </p:cNvSpPr>
          <p:nvPr>
            <p:ph idx="1"/>
          </p:nvPr>
        </p:nvSpPr>
        <p:spPr/>
        <p:txBody>
          <a:bodyPr>
            <a:normAutofit/>
          </a:bodyPr>
          <a:lstStyle/>
          <a:p>
            <a:r>
              <a:rPr lang="it-IT" dirty="0"/>
              <a:t>OPINION 2/2017</a:t>
            </a:r>
          </a:p>
          <a:p>
            <a:pPr lvl="1">
              <a:buFont typeface="Arial"/>
              <a:buChar char="•"/>
            </a:pPr>
            <a:r>
              <a:rPr lang="it-IT" dirty="0"/>
              <a:t>dati on line: impatto social</a:t>
            </a:r>
          </a:p>
          <a:p>
            <a:pPr lvl="1">
              <a:buFont typeface="Arial"/>
              <a:buChar char="•"/>
            </a:pPr>
            <a:r>
              <a:rPr lang="it-IT" dirty="0"/>
              <a:t>controlli a distanza alla luce dell’evoluzione tecnologica: geolocalizzazione, braccialetto, </a:t>
            </a:r>
            <a:r>
              <a:rPr lang="it-IT" dirty="0" err="1"/>
              <a:t>smart</a:t>
            </a:r>
            <a:r>
              <a:rPr lang="it-IT" dirty="0"/>
              <a:t> </a:t>
            </a:r>
            <a:r>
              <a:rPr lang="it-IT" dirty="0" err="1"/>
              <a:t>working</a:t>
            </a:r>
            <a:r>
              <a:rPr lang="it-IT" dirty="0"/>
              <a:t>, home office, lavoro da casa, tablet, smartphone, SIM</a:t>
            </a:r>
          </a:p>
          <a:p>
            <a:pPr lvl="1">
              <a:buFont typeface="Arial"/>
              <a:buChar char="•"/>
            </a:pPr>
            <a:r>
              <a:rPr lang="it-IT" dirty="0"/>
              <a:t>Lavoro a distanza e controllo: apparecchi propri o dell’azienda</a:t>
            </a:r>
          </a:p>
          <a:p>
            <a:pPr lvl="1">
              <a:buFont typeface="Arial"/>
              <a:buChar char="•"/>
            </a:pPr>
            <a:r>
              <a:rPr lang="it-IT" dirty="0"/>
              <a:t>Tempo libero e controllo: beni ad uso promiscuo, dispositivi indossabili</a:t>
            </a:r>
          </a:p>
          <a:p>
            <a:pPr lvl="1">
              <a:buFont typeface="Arial"/>
              <a:buChar char="•"/>
            </a:pPr>
            <a:r>
              <a:rPr lang="it-IT" dirty="0"/>
              <a:t>Fringe benefits: auto, </a:t>
            </a:r>
            <a:r>
              <a:rPr lang="it-IT" dirty="0" err="1"/>
              <a:t>smartphone</a:t>
            </a:r>
            <a:r>
              <a:rPr lang="it-IT" dirty="0"/>
              <a:t>, laptop, </a:t>
            </a:r>
            <a:r>
              <a:rPr lang="it-IT" dirty="0" err="1"/>
              <a:t>e.mail</a:t>
            </a:r>
            <a:r>
              <a:rPr lang="it-IT" dirty="0"/>
              <a:t> aperte, </a:t>
            </a:r>
            <a:r>
              <a:rPr lang="it-IT" dirty="0" err="1"/>
              <a:t>wifi</a:t>
            </a:r>
            <a:endParaRPr lang="it-IT" dirty="0"/>
          </a:p>
          <a:p>
            <a:pPr lvl="1">
              <a:buFont typeface="Arial"/>
              <a:buChar char="•"/>
            </a:pPr>
            <a:r>
              <a:rPr lang="it-IT" dirty="0"/>
              <a:t>Welfare aziendale</a:t>
            </a:r>
          </a:p>
          <a:p>
            <a:pPr lvl="1">
              <a:buFont typeface="Arial"/>
              <a:buChar char="•"/>
            </a:pPr>
            <a:r>
              <a:rPr lang="it-IT" dirty="0"/>
              <a:t>Convenzioni e marketing</a:t>
            </a:r>
          </a:p>
          <a:p>
            <a:pPr lvl="1">
              <a:buFont typeface="Arial"/>
              <a:buChar char="•"/>
            </a:pPr>
            <a:r>
              <a:rPr lang="it-IT" dirty="0"/>
              <a:t>Ampiamento delle tutele per esempi precedenti alla luce delle innovazioni tecnologiche: es. dato biometrico</a:t>
            </a:r>
          </a:p>
          <a:p>
            <a:pPr lvl="1">
              <a:buFont typeface="Arial"/>
              <a:buChar char="•"/>
            </a:pPr>
            <a:endParaRPr lang="it-IT" dirty="0"/>
          </a:p>
          <a:p>
            <a:pPr lvl="1">
              <a:buFont typeface="Arial"/>
              <a:buChar char="•"/>
            </a:pPr>
            <a:endParaRPr lang="it-IT" dirty="0"/>
          </a:p>
          <a:p>
            <a:pPr lvl="1">
              <a:buFont typeface="Arial"/>
              <a:buChar char="•"/>
            </a:pPr>
            <a:endParaRPr lang="it-IT" dirty="0"/>
          </a:p>
        </p:txBody>
      </p:sp>
    </p:spTree>
    <p:extLst>
      <p:ext uri="{BB962C8B-B14F-4D97-AF65-F5344CB8AC3E}">
        <p14:creationId xmlns:p14="http://schemas.microsoft.com/office/powerpoint/2010/main" val="85423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C97A6B-14CB-41FE-BEB7-E388E03DA1CD}"/>
              </a:ext>
            </a:extLst>
          </p:cNvPr>
          <p:cNvSpPr>
            <a:spLocks noGrp="1"/>
          </p:cNvSpPr>
          <p:nvPr>
            <p:ph type="title"/>
          </p:nvPr>
        </p:nvSpPr>
        <p:spPr/>
        <p:txBody>
          <a:bodyPr/>
          <a:lstStyle/>
          <a:p>
            <a:r>
              <a:rPr lang="it-IT" dirty="0"/>
              <a:t>Impatti privacy sul lavoro</a:t>
            </a:r>
          </a:p>
        </p:txBody>
      </p:sp>
      <p:sp>
        <p:nvSpPr>
          <p:cNvPr id="3" name="Segnaposto contenuto 2">
            <a:extLst>
              <a:ext uri="{FF2B5EF4-FFF2-40B4-BE49-F238E27FC236}">
                <a16:creationId xmlns:a16="http://schemas.microsoft.com/office/drawing/2014/main" id="{70112A31-B07C-4792-894E-97714692FDEE}"/>
              </a:ext>
            </a:extLst>
          </p:cNvPr>
          <p:cNvSpPr>
            <a:spLocks noGrp="1"/>
          </p:cNvSpPr>
          <p:nvPr>
            <p:ph idx="1"/>
          </p:nvPr>
        </p:nvSpPr>
        <p:spPr/>
        <p:txBody>
          <a:bodyPr>
            <a:normAutofit/>
          </a:bodyPr>
          <a:lstStyle/>
          <a:p>
            <a:endParaRPr lang="it-IT" dirty="0"/>
          </a:p>
          <a:p>
            <a:pPr marL="0" indent="0">
              <a:buNone/>
            </a:pPr>
            <a:r>
              <a:rPr lang="it-IT" sz="3200" dirty="0"/>
              <a:t>Doppio binario:</a:t>
            </a:r>
          </a:p>
          <a:p>
            <a:pPr marL="0" indent="0">
              <a:buNone/>
            </a:pPr>
            <a:endParaRPr lang="it-IT" dirty="0"/>
          </a:p>
          <a:p>
            <a:pPr lvl="1"/>
            <a:r>
              <a:rPr lang="it-IT" sz="2800" dirty="0"/>
              <a:t>i dati dei lavoratori trattati dal datore di lavoro</a:t>
            </a:r>
          </a:p>
          <a:p>
            <a:pPr lvl="1"/>
            <a:r>
              <a:rPr lang="it-IT" sz="2800" dirty="0"/>
              <a:t>I dati del datore di lavoro trattati dai lavoratori</a:t>
            </a:r>
          </a:p>
          <a:p>
            <a:endParaRPr lang="it-IT" dirty="0"/>
          </a:p>
        </p:txBody>
      </p:sp>
    </p:spTree>
    <p:extLst>
      <p:ext uri="{BB962C8B-B14F-4D97-AF65-F5344CB8AC3E}">
        <p14:creationId xmlns:p14="http://schemas.microsoft.com/office/powerpoint/2010/main" val="2380389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23318-C88F-45DC-95A1-E550B3856B77}"/>
              </a:ext>
            </a:extLst>
          </p:cNvPr>
          <p:cNvSpPr>
            <a:spLocks noGrp="1"/>
          </p:cNvSpPr>
          <p:nvPr>
            <p:ph type="title"/>
          </p:nvPr>
        </p:nvSpPr>
        <p:spPr/>
        <p:txBody>
          <a:bodyPr/>
          <a:lstStyle/>
          <a:p>
            <a:r>
              <a:rPr lang="it-IT" dirty="0"/>
              <a:t>Quali sono i dati dei lavoratori?</a:t>
            </a:r>
          </a:p>
        </p:txBody>
      </p:sp>
      <p:sp>
        <p:nvSpPr>
          <p:cNvPr id="3" name="Segnaposto contenuto 2">
            <a:extLst>
              <a:ext uri="{FF2B5EF4-FFF2-40B4-BE49-F238E27FC236}">
                <a16:creationId xmlns:a16="http://schemas.microsoft.com/office/drawing/2014/main" id="{D2663089-FA3C-4B99-9672-8A6362F943DA}"/>
              </a:ext>
            </a:extLst>
          </p:cNvPr>
          <p:cNvSpPr>
            <a:spLocks noGrp="1"/>
          </p:cNvSpPr>
          <p:nvPr>
            <p:ph idx="1"/>
          </p:nvPr>
        </p:nvSpPr>
        <p:spPr/>
        <p:txBody>
          <a:bodyPr>
            <a:normAutofit/>
          </a:bodyPr>
          <a:lstStyle/>
          <a:p>
            <a:r>
              <a:rPr lang="it-IT" dirty="0"/>
              <a:t>ALTRI ANCORA</a:t>
            </a:r>
          </a:p>
          <a:p>
            <a:r>
              <a:rPr lang="it-IT" dirty="0"/>
              <a:t>Certificati carichi pendenti negativi – giudiziari?</a:t>
            </a:r>
          </a:p>
          <a:p>
            <a:r>
              <a:rPr lang="it-IT" dirty="0"/>
              <a:t>Pagamento diretto mantenimento – giudiziario?</a:t>
            </a:r>
          </a:p>
          <a:p>
            <a:r>
              <a:rPr lang="it-IT" dirty="0"/>
              <a:t>Procedimenti disciplinari per fatti gravi – giudiziario?</a:t>
            </a:r>
          </a:p>
          <a:p>
            <a:r>
              <a:rPr lang="it-IT" dirty="0"/>
              <a:t>Idonei a rivelare le abitudini sessuali o religiose: documento matrimonio, unioni civili, patti di convivenza - sensibili</a:t>
            </a:r>
          </a:p>
          <a:p>
            <a:r>
              <a:rPr lang="it-IT" dirty="0"/>
              <a:t>Pignoramenti – cessioni – anche giudiziario?</a:t>
            </a:r>
          </a:p>
          <a:p>
            <a:r>
              <a:rPr lang="it-IT" dirty="0"/>
              <a:t>Anticipo TFR prima casa e grandi interventi propri o dei familiari + altro</a:t>
            </a:r>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854234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0359B1-769D-4CA9-B2B6-661905AB1EF0}"/>
              </a:ext>
            </a:extLst>
          </p:cNvPr>
          <p:cNvSpPr>
            <a:spLocks noGrp="1"/>
          </p:cNvSpPr>
          <p:nvPr>
            <p:ph type="title"/>
          </p:nvPr>
        </p:nvSpPr>
        <p:spPr/>
        <p:txBody>
          <a:bodyPr/>
          <a:lstStyle/>
          <a:p>
            <a:r>
              <a:rPr lang="it-IT" dirty="0"/>
              <a:t>Quali sono i dati dei lavoratori? - segue</a:t>
            </a:r>
          </a:p>
        </p:txBody>
      </p:sp>
      <p:sp>
        <p:nvSpPr>
          <p:cNvPr id="3" name="Segnaposto contenuto 2">
            <a:extLst>
              <a:ext uri="{FF2B5EF4-FFF2-40B4-BE49-F238E27FC236}">
                <a16:creationId xmlns:a16="http://schemas.microsoft.com/office/drawing/2014/main" id="{06AB9356-EE1F-42AE-ACE7-B000D62F08F0}"/>
              </a:ext>
            </a:extLst>
          </p:cNvPr>
          <p:cNvSpPr>
            <a:spLocks noGrp="1"/>
          </p:cNvSpPr>
          <p:nvPr>
            <p:ph idx="1"/>
          </p:nvPr>
        </p:nvSpPr>
        <p:spPr/>
        <p:txBody>
          <a:bodyPr/>
          <a:lstStyle/>
          <a:p>
            <a:r>
              <a:rPr lang="it-IT" dirty="0"/>
              <a:t>Welfare aziendale</a:t>
            </a:r>
          </a:p>
          <a:p>
            <a:r>
              <a:rPr lang="it-IT" dirty="0"/>
              <a:t>Convenzioni – profilazione, marketing</a:t>
            </a:r>
          </a:p>
          <a:p>
            <a:r>
              <a:rPr lang="it-IT" dirty="0"/>
              <a:t>Valutazioni soggettive per premi - profilazione</a:t>
            </a:r>
          </a:p>
          <a:p>
            <a:r>
              <a:rPr lang="it-IT" dirty="0"/>
              <a:t>Corsi specifici: es. coaching, leadership – sensibili?</a:t>
            </a:r>
          </a:p>
          <a:p>
            <a:r>
              <a:rPr lang="it-IT" dirty="0"/>
              <a:t>Fotografie e videosorveglianza: rientrano nel dato sensibile di tipo biometrico solo se  trattate attraverso un dispositivo tecnico specifico che consente l’identificazione univoca di una persona fisica o consentono di vedere anche le espressioni. Ma deve essere rispettato anche lo Statuto dei Lavoratori (caso del personale inquadrato con continuità)</a:t>
            </a:r>
          </a:p>
          <a:p>
            <a:r>
              <a:rPr lang="it-IT" dirty="0"/>
              <a:t>Documenti per viaggi di lavoro: vaccinazioni, luoghi visitati</a:t>
            </a:r>
          </a:p>
          <a:p>
            <a:r>
              <a:rPr lang="it-IT" dirty="0"/>
              <a:t>Lavoro in appalto – grandi appalti pubblici - antimafia</a:t>
            </a:r>
          </a:p>
          <a:p>
            <a:endParaRPr lang="it-IT" dirty="0"/>
          </a:p>
        </p:txBody>
      </p:sp>
    </p:spTree>
    <p:extLst>
      <p:ext uri="{BB962C8B-B14F-4D97-AF65-F5344CB8AC3E}">
        <p14:creationId xmlns:p14="http://schemas.microsoft.com/office/powerpoint/2010/main" val="2039422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012443-D7FC-4A9D-B3A5-6AC90B1D29CD}"/>
              </a:ext>
            </a:extLst>
          </p:cNvPr>
          <p:cNvSpPr>
            <a:spLocks noGrp="1"/>
          </p:cNvSpPr>
          <p:nvPr>
            <p:ph type="title"/>
          </p:nvPr>
        </p:nvSpPr>
        <p:spPr/>
        <p:txBody>
          <a:bodyPr/>
          <a:lstStyle/>
          <a:p>
            <a:r>
              <a:rPr lang="it-IT" dirty="0"/>
              <a:t>Particolarità</a:t>
            </a:r>
          </a:p>
        </p:txBody>
      </p:sp>
      <p:sp>
        <p:nvSpPr>
          <p:cNvPr id="3" name="Segnaposto contenuto 2">
            <a:extLst>
              <a:ext uri="{FF2B5EF4-FFF2-40B4-BE49-F238E27FC236}">
                <a16:creationId xmlns:a16="http://schemas.microsoft.com/office/drawing/2014/main" id="{66AF94E7-3DE3-4BDC-A827-DDC53983A048}"/>
              </a:ext>
            </a:extLst>
          </p:cNvPr>
          <p:cNvSpPr>
            <a:spLocks noGrp="1"/>
          </p:cNvSpPr>
          <p:nvPr>
            <p:ph idx="1"/>
          </p:nvPr>
        </p:nvSpPr>
        <p:spPr/>
        <p:txBody>
          <a:bodyPr>
            <a:normAutofit/>
          </a:bodyPr>
          <a:lstStyle/>
          <a:p>
            <a:r>
              <a:rPr lang="it-IT" dirty="0"/>
              <a:t>Medico competente:</a:t>
            </a:r>
          </a:p>
          <a:p>
            <a:pPr lvl="1"/>
            <a:r>
              <a:rPr lang="it-IT" dirty="0"/>
              <a:t>Il trattamento viene effettuato da o sotto la responsabilità di un professionista soggetto al segreto professionale o da altra persona soggetta a obbligo di segretezza</a:t>
            </a:r>
          </a:p>
          <a:p>
            <a:pPr lvl="2"/>
            <a:r>
              <a:rPr lang="it-IT" dirty="0"/>
              <a:t>Finalità di medicina preventiva o di medicina del lavoro, valutazione della capacità lavorativa del dipendente diagnosi, assistenza o terapia sanitaria (es. Medico competente - trattamento dei dati in busta chiusa, </a:t>
            </a:r>
            <a:r>
              <a:rPr lang="it-IT" dirty="0" err="1"/>
              <a:t>drug</a:t>
            </a:r>
            <a:r>
              <a:rPr lang="it-IT" dirty="0"/>
              <a:t> test, visite periodiche per gravi minacce per la salute)</a:t>
            </a:r>
          </a:p>
          <a:p>
            <a:pPr lvl="1"/>
            <a:r>
              <a:rPr lang="it-IT" dirty="0"/>
              <a:t>Il dato può essere conservato anche presso il Datore, che tuttavia non ne conosce il contenuto, ma che deve garantirne la sicurezza (l’unico trattamento in questo caso è la </a:t>
            </a:r>
            <a:r>
              <a:rPr lang="it-IT" i="1" dirty="0"/>
              <a:t>conservazione</a:t>
            </a:r>
            <a:r>
              <a:rPr lang="it-IT" dirty="0"/>
              <a:t> del dato)</a:t>
            </a:r>
          </a:p>
          <a:p>
            <a:pPr lvl="1"/>
            <a:r>
              <a:rPr lang="it-IT" dirty="0"/>
              <a:t>Titolare o Responsabile? </a:t>
            </a:r>
          </a:p>
          <a:p>
            <a:pPr lvl="2"/>
            <a:r>
              <a:rPr lang="it-IT" dirty="0"/>
              <a:t>In quanto unico soggetto a conoscenza dei dati e soggetto che decide con autonomia come gestire i dati parrebbe titolare</a:t>
            </a:r>
          </a:p>
          <a:p>
            <a:pPr lvl="2"/>
            <a:r>
              <a:rPr lang="it-IT" dirty="0"/>
              <a:t>In quanto incaricato dal titolare è Responsabile</a:t>
            </a:r>
          </a:p>
          <a:p>
            <a:endParaRPr lang="it-IT" dirty="0"/>
          </a:p>
          <a:p>
            <a:endParaRPr lang="it-IT" dirty="0"/>
          </a:p>
        </p:txBody>
      </p:sp>
    </p:spTree>
    <p:extLst>
      <p:ext uri="{BB962C8B-B14F-4D97-AF65-F5344CB8AC3E}">
        <p14:creationId xmlns:p14="http://schemas.microsoft.com/office/powerpoint/2010/main" val="1742699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8EB98F-540E-4847-8328-5052E96E3B98}"/>
              </a:ext>
            </a:extLst>
          </p:cNvPr>
          <p:cNvSpPr>
            <a:spLocks noGrp="1"/>
          </p:cNvSpPr>
          <p:nvPr>
            <p:ph type="title"/>
          </p:nvPr>
        </p:nvSpPr>
        <p:spPr/>
        <p:txBody>
          <a:bodyPr>
            <a:normAutofit/>
          </a:bodyPr>
          <a:lstStyle/>
          <a:p>
            <a:br>
              <a:rPr lang="it-IT" dirty="0"/>
            </a:br>
            <a:r>
              <a:rPr lang="it-IT" dirty="0"/>
              <a:t>Particolarità – segue</a:t>
            </a:r>
          </a:p>
        </p:txBody>
      </p:sp>
      <p:sp>
        <p:nvSpPr>
          <p:cNvPr id="3" name="Segnaposto contenuto 2">
            <a:extLst>
              <a:ext uri="{FF2B5EF4-FFF2-40B4-BE49-F238E27FC236}">
                <a16:creationId xmlns:a16="http://schemas.microsoft.com/office/drawing/2014/main" id="{07ECCDBF-7EF0-45DE-8CD4-8819DF1EBE3B}"/>
              </a:ext>
            </a:extLst>
          </p:cNvPr>
          <p:cNvSpPr>
            <a:spLocks noGrp="1"/>
          </p:cNvSpPr>
          <p:nvPr>
            <p:ph idx="1"/>
          </p:nvPr>
        </p:nvSpPr>
        <p:spPr/>
        <p:txBody>
          <a:bodyPr/>
          <a:lstStyle/>
          <a:p>
            <a:endParaRPr lang="it-IT" dirty="0"/>
          </a:p>
          <a:p>
            <a:r>
              <a:rPr lang="it-IT" dirty="0"/>
              <a:t>Dati di terzi soggetti diversi dal Lavoratore:</a:t>
            </a:r>
          </a:p>
          <a:p>
            <a:pPr lvl="1"/>
            <a:r>
              <a:rPr lang="it-IT" dirty="0"/>
              <a:t>Detrazioni di imposta: coniuge / figli / parenti a carico</a:t>
            </a:r>
          </a:p>
          <a:p>
            <a:pPr lvl="1"/>
            <a:r>
              <a:rPr lang="it-IT" dirty="0"/>
              <a:t>Borse di studio figli</a:t>
            </a:r>
          </a:p>
          <a:p>
            <a:pPr lvl="1"/>
            <a:r>
              <a:rPr lang="it-IT" dirty="0"/>
              <a:t>Permessi L. 104</a:t>
            </a:r>
          </a:p>
          <a:p>
            <a:pPr lvl="1"/>
            <a:r>
              <a:rPr lang="it-IT" dirty="0"/>
              <a:t>Certificato antimafia</a:t>
            </a:r>
          </a:p>
          <a:p>
            <a:endParaRPr lang="it-IT" dirty="0"/>
          </a:p>
        </p:txBody>
      </p:sp>
    </p:spTree>
    <p:extLst>
      <p:ext uri="{BB962C8B-B14F-4D97-AF65-F5344CB8AC3E}">
        <p14:creationId xmlns:p14="http://schemas.microsoft.com/office/powerpoint/2010/main" val="3565826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7F9E23-B20C-48DC-8CB1-7266D664FF31}"/>
              </a:ext>
            </a:extLst>
          </p:cNvPr>
          <p:cNvSpPr>
            <a:spLocks noGrp="1"/>
          </p:cNvSpPr>
          <p:nvPr>
            <p:ph type="title"/>
          </p:nvPr>
        </p:nvSpPr>
        <p:spPr/>
        <p:txBody>
          <a:bodyPr/>
          <a:lstStyle/>
          <a:p>
            <a:r>
              <a:rPr lang="it-IT" dirty="0"/>
              <a:t>Consenso al trattamento</a:t>
            </a:r>
          </a:p>
        </p:txBody>
      </p:sp>
      <p:sp>
        <p:nvSpPr>
          <p:cNvPr id="3" name="Segnaposto contenuto 2">
            <a:extLst>
              <a:ext uri="{FF2B5EF4-FFF2-40B4-BE49-F238E27FC236}">
                <a16:creationId xmlns:a16="http://schemas.microsoft.com/office/drawing/2014/main" id="{42AFD173-9144-44B9-A272-B4D9BAD8BF73}"/>
              </a:ext>
            </a:extLst>
          </p:cNvPr>
          <p:cNvSpPr>
            <a:spLocks noGrp="1"/>
          </p:cNvSpPr>
          <p:nvPr>
            <p:ph idx="1"/>
          </p:nvPr>
        </p:nvSpPr>
        <p:spPr/>
        <p:txBody>
          <a:bodyPr>
            <a:normAutofit lnSpcReduction="10000"/>
          </a:bodyPr>
          <a:lstStyle/>
          <a:p>
            <a:r>
              <a:rPr lang="it-IT" dirty="0"/>
              <a:t>Quando non necessario:</a:t>
            </a:r>
          </a:p>
          <a:p>
            <a:pPr lvl="1"/>
            <a:r>
              <a:rPr lang="it-IT" dirty="0"/>
              <a:t>In linea generale il trattamento dei dati è legittimo se l’interessato ha prestato il proprio consenso esplicito al trattamento dei dati personali per una o più finalità scientifica o quando specificato dalla legge (ad esempio per fini fiscali)</a:t>
            </a:r>
          </a:p>
          <a:p>
            <a:r>
              <a:rPr lang="it-IT" dirty="0"/>
              <a:t>Quando è necessario:</a:t>
            </a:r>
          </a:p>
          <a:p>
            <a:pPr lvl="1"/>
            <a:r>
              <a:rPr lang="it-IT" dirty="0"/>
              <a:t>Quando il trattamento è necessario per tutelare un interesse vitale dell’interessato o di altra persona fisica e l’interessato si trovi nell’incapacità fisica o giuridica di prestare il consenso</a:t>
            </a:r>
          </a:p>
          <a:p>
            <a:pPr lvl="1"/>
            <a:r>
              <a:rPr lang="it-IT" dirty="0"/>
              <a:t>Se il trattamento è necessario per assolvere agli obblighi di legge e per esercitare specifici diritti del titolare del trattamento o dell’interessato</a:t>
            </a:r>
          </a:p>
          <a:p>
            <a:pPr lvl="1"/>
            <a:endParaRPr lang="it-IT" dirty="0"/>
          </a:p>
          <a:p>
            <a:pPr marL="201168" lvl="1" indent="0">
              <a:buNone/>
            </a:pPr>
            <a:r>
              <a:rPr lang="it-IT" u="sng" dirty="0"/>
              <a:t>In ogni caso </a:t>
            </a:r>
            <a:r>
              <a:rPr lang="it-IT" dirty="0"/>
              <a:t>devono essere garantiti i diritti fondamentali e gli interessi dell’interessato</a:t>
            </a:r>
          </a:p>
          <a:p>
            <a:pPr marL="201168" lvl="1" indent="0">
              <a:buNone/>
            </a:pPr>
            <a:r>
              <a:rPr lang="it-IT" dirty="0"/>
              <a:t>Il consenso deve essere libero, specifico, informato ed inequivocabile/espresso – sbilanciamento</a:t>
            </a:r>
          </a:p>
          <a:p>
            <a:pPr marL="201168" lvl="1" indent="0">
              <a:buNone/>
            </a:pPr>
            <a:r>
              <a:rPr lang="it-IT" dirty="0"/>
              <a:t>Consenso ante GDPR?</a:t>
            </a:r>
          </a:p>
          <a:p>
            <a:pPr marL="201168" lvl="1" indent="0">
              <a:buNone/>
            </a:pPr>
            <a:r>
              <a:rPr lang="it-IT" dirty="0"/>
              <a:t>	Linee Guida: è ancora valido se ha le caratteristiche di cui sopra</a:t>
            </a:r>
          </a:p>
        </p:txBody>
      </p:sp>
    </p:spTree>
    <p:extLst>
      <p:ext uri="{BB962C8B-B14F-4D97-AF65-F5344CB8AC3E}">
        <p14:creationId xmlns:p14="http://schemas.microsoft.com/office/powerpoint/2010/main" val="4051260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Informativa </a:t>
            </a:r>
          </a:p>
        </p:txBody>
      </p:sp>
      <p:sp>
        <p:nvSpPr>
          <p:cNvPr id="3" name="Segnaposto contenuto 2"/>
          <p:cNvSpPr>
            <a:spLocks noGrp="1"/>
          </p:cNvSpPr>
          <p:nvPr>
            <p:ph idx="1"/>
          </p:nvPr>
        </p:nvSpPr>
        <p:spPr/>
        <p:txBody>
          <a:bodyPr/>
          <a:lstStyle/>
          <a:p>
            <a:r>
              <a:rPr lang="it-IT" dirty="0"/>
              <a:t>Completa</a:t>
            </a:r>
          </a:p>
          <a:p>
            <a:r>
              <a:rPr lang="it-IT" dirty="0"/>
              <a:t>Contenuti necessari:</a:t>
            </a:r>
          </a:p>
          <a:p>
            <a:pPr lvl="1">
              <a:buFont typeface="Arial"/>
              <a:buChar char="•"/>
            </a:pPr>
            <a:r>
              <a:rPr lang="it-IT" dirty="0"/>
              <a:t>individuazione del titolare e soggetti delegati</a:t>
            </a:r>
          </a:p>
          <a:p>
            <a:pPr lvl="1">
              <a:buFont typeface="Arial"/>
              <a:buChar char="•"/>
            </a:pPr>
            <a:r>
              <a:rPr lang="it-IT" dirty="0"/>
              <a:t>finalità del trattamento </a:t>
            </a:r>
          </a:p>
          <a:p>
            <a:pPr lvl="1">
              <a:buFont typeface="Arial"/>
              <a:buChar char="•"/>
            </a:pPr>
            <a:r>
              <a:rPr lang="it-IT" dirty="0"/>
              <a:t>durata del trattamento</a:t>
            </a:r>
          </a:p>
          <a:p>
            <a:pPr lvl="1">
              <a:buFont typeface="Arial"/>
              <a:buChar char="•"/>
            </a:pPr>
            <a:r>
              <a:rPr lang="it-IT" dirty="0"/>
              <a:t>dati obbligatori e quali no</a:t>
            </a:r>
          </a:p>
          <a:p>
            <a:pPr lvl="1">
              <a:buFont typeface="Arial"/>
              <a:buChar char="•"/>
            </a:pPr>
            <a:r>
              <a:rPr lang="it-IT" dirty="0"/>
              <a:t>conseguenze del mancato consenso</a:t>
            </a:r>
          </a:p>
          <a:p>
            <a:pPr lvl="1">
              <a:buFont typeface="Arial"/>
              <a:buChar char="•"/>
            </a:pPr>
            <a:r>
              <a:rPr lang="it-IT" dirty="0"/>
              <a:t>diritti dell’interessato</a:t>
            </a:r>
          </a:p>
          <a:p>
            <a:r>
              <a:rPr lang="it-IT" dirty="0"/>
              <a:t>Non è necessario che sia unica, viste le peculiarità</a:t>
            </a:r>
          </a:p>
        </p:txBody>
      </p:sp>
    </p:spTree>
    <p:extLst>
      <p:ext uri="{BB962C8B-B14F-4D97-AF65-F5344CB8AC3E}">
        <p14:creationId xmlns:p14="http://schemas.microsoft.com/office/powerpoint/2010/main" val="209406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Casistiche</a:t>
            </a:r>
          </a:p>
        </p:txBody>
      </p:sp>
      <p:sp>
        <p:nvSpPr>
          <p:cNvPr id="3" name="Segnaposto contenuto 2"/>
          <p:cNvSpPr>
            <a:spLocks noGrp="1"/>
          </p:cNvSpPr>
          <p:nvPr>
            <p:ph idx="1"/>
          </p:nvPr>
        </p:nvSpPr>
        <p:spPr/>
        <p:txBody>
          <a:bodyPr>
            <a:normAutofit/>
          </a:bodyPr>
          <a:lstStyle/>
          <a:p>
            <a:r>
              <a:rPr lang="it-IT" dirty="0"/>
              <a:t>Il CV</a:t>
            </a:r>
          </a:p>
          <a:p>
            <a:r>
              <a:rPr lang="it-IT" dirty="0"/>
              <a:t>Controlli a distanza : </a:t>
            </a:r>
          </a:p>
          <a:p>
            <a:pPr lvl="1"/>
            <a:r>
              <a:rPr lang="it-IT" dirty="0"/>
              <a:t>Controllo Internet e Email;</a:t>
            </a:r>
          </a:p>
          <a:p>
            <a:pPr lvl="1"/>
            <a:r>
              <a:rPr lang="it-IT" dirty="0"/>
              <a:t>Laptop / Tablet / Smartphone;</a:t>
            </a:r>
          </a:p>
          <a:p>
            <a:pPr lvl="1"/>
            <a:r>
              <a:rPr lang="it-IT" dirty="0"/>
              <a:t>Videosorveglianza</a:t>
            </a:r>
          </a:p>
          <a:p>
            <a:pPr lvl="1"/>
            <a:r>
              <a:rPr lang="it-IT" dirty="0"/>
              <a:t>Geolocalizzazione</a:t>
            </a:r>
          </a:p>
          <a:p>
            <a:pPr lvl="1"/>
            <a:r>
              <a:rPr lang="it-IT" dirty="0"/>
              <a:t>SIM card</a:t>
            </a:r>
          </a:p>
          <a:p>
            <a:r>
              <a:rPr lang="it-IT" dirty="0"/>
              <a:t>Lavori in appalto e la solidarietà ex art. 29 d.lgs. 276/2003</a:t>
            </a:r>
          </a:p>
          <a:p>
            <a:endParaRPr lang="it-IT" dirty="0"/>
          </a:p>
          <a:p>
            <a:endParaRPr lang="it-IT" dirty="0"/>
          </a:p>
        </p:txBody>
      </p:sp>
    </p:spTree>
    <p:extLst>
      <p:ext uri="{BB962C8B-B14F-4D97-AF65-F5344CB8AC3E}">
        <p14:creationId xmlns:p14="http://schemas.microsoft.com/office/powerpoint/2010/main" val="722377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E2DF3C-F400-4AA5-88D1-0D7641A10DBD}"/>
              </a:ext>
            </a:extLst>
          </p:cNvPr>
          <p:cNvSpPr>
            <a:spLocks noGrp="1"/>
          </p:cNvSpPr>
          <p:nvPr>
            <p:ph type="title"/>
          </p:nvPr>
        </p:nvSpPr>
        <p:spPr/>
        <p:txBody>
          <a:bodyPr/>
          <a:lstStyle/>
          <a:p>
            <a:r>
              <a:rPr lang="it-IT" dirty="0"/>
              <a:t>CV</a:t>
            </a:r>
          </a:p>
        </p:txBody>
      </p:sp>
      <p:sp>
        <p:nvSpPr>
          <p:cNvPr id="3" name="Segnaposto contenuto 2">
            <a:extLst>
              <a:ext uri="{FF2B5EF4-FFF2-40B4-BE49-F238E27FC236}">
                <a16:creationId xmlns:a16="http://schemas.microsoft.com/office/drawing/2014/main" id="{0CA6F61C-5B5D-4AA3-907E-850566D50C4A}"/>
              </a:ext>
            </a:extLst>
          </p:cNvPr>
          <p:cNvSpPr>
            <a:spLocks noGrp="1"/>
          </p:cNvSpPr>
          <p:nvPr>
            <p:ph idx="1"/>
          </p:nvPr>
        </p:nvSpPr>
        <p:spPr/>
        <p:txBody>
          <a:bodyPr>
            <a:normAutofit fontScale="92500" lnSpcReduction="10000"/>
          </a:bodyPr>
          <a:lstStyle/>
          <a:p>
            <a:r>
              <a:rPr lang="it-IT" dirty="0"/>
              <a:t>La gestione del curriculum è attività molto delicata in quanto il curriculum al suo interno può contenere dati di natura sensibile (es. appartenenza a categorie protette, ad un sindacato, stato di gravidanza) e giudiziaria (es. lavoratore è in carcere, con permesso di uscire per recarsi al lavoro)</a:t>
            </a:r>
          </a:p>
          <a:p>
            <a:r>
              <a:rPr lang="it-IT" dirty="0" err="1"/>
              <a:t>Provv</a:t>
            </a:r>
            <a:r>
              <a:rPr lang="it-IT" dirty="0"/>
              <a:t>. 10.1.2002 – Autorizzazioni generali</a:t>
            </a:r>
          </a:p>
          <a:p>
            <a:r>
              <a:rPr lang="en-US" dirty="0"/>
              <a:t>I Curricula </a:t>
            </a:r>
            <a:r>
              <a:rPr lang="en-US" dirty="0" err="1"/>
              <a:t>possono</a:t>
            </a:r>
            <a:r>
              <a:rPr lang="en-US" dirty="0"/>
              <a:t> </a:t>
            </a:r>
            <a:r>
              <a:rPr lang="en-US" dirty="0" err="1"/>
              <a:t>essere</a:t>
            </a:r>
            <a:r>
              <a:rPr lang="en-US" dirty="0"/>
              <a:t>:</a:t>
            </a:r>
            <a:endParaRPr lang="it-IT" sz="1800" dirty="0"/>
          </a:p>
          <a:p>
            <a:pPr lvl="1"/>
            <a:r>
              <a:rPr lang="it-IT" dirty="0"/>
              <a:t>ricevuti in risposta ad un annuncio specifico;</a:t>
            </a:r>
            <a:endParaRPr lang="it-IT" sz="1600" dirty="0"/>
          </a:p>
          <a:p>
            <a:pPr lvl="1"/>
            <a:r>
              <a:rPr lang="en-US" dirty="0" err="1"/>
              <a:t>ricevuti</a:t>
            </a:r>
            <a:r>
              <a:rPr lang="en-US" dirty="0"/>
              <a:t> </a:t>
            </a:r>
            <a:r>
              <a:rPr lang="en-US" dirty="0" err="1"/>
              <a:t>spontaneamente</a:t>
            </a:r>
            <a:r>
              <a:rPr lang="en-US" dirty="0"/>
              <a:t> </a:t>
            </a:r>
            <a:r>
              <a:rPr lang="en-US" dirty="0" err="1"/>
              <a:t>dai</a:t>
            </a:r>
            <a:r>
              <a:rPr lang="en-US" dirty="0"/>
              <a:t> </a:t>
            </a:r>
            <a:r>
              <a:rPr lang="en-US" dirty="0" err="1"/>
              <a:t>candidati</a:t>
            </a:r>
            <a:r>
              <a:rPr lang="en-US" dirty="0"/>
              <a:t>:</a:t>
            </a:r>
            <a:endParaRPr lang="it-IT" sz="1600" dirty="0"/>
          </a:p>
          <a:p>
            <a:pPr lvl="2"/>
            <a:r>
              <a:rPr lang="en-US" dirty="0"/>
              <a:t>via </a:t>
            </a:r>
            <a:r>
              <a:rPr lang="en-US" dirty="0" err="1"/>
              <a:t>posta</a:t>
            </a:r>
            <a:r>
              <a:rPr lang="en-US" dirty="0"/>
              <a:t> </a:t>
            </a:r>
            <a:r>
              <a:rPr lang="en-US" dirty="0" err="1"/>
              <a:t>ordinaria</a:t>
            </a:r>
            <a:r>
              <a:rPr lang="en-US" dirty="0"/>
              <a:t>;</a:t>
            </a:r>
            <a:endParaRPr lang="it-IT" sz="1200" dirty="0"/>
          </a:p>
          <a:p>
            <a:pPr lvl="2"/>
            <a:r>
              <a:rPr lang="en-US" dirty="0"/>
              <a:t>via </a:t>
            </a:r>
            <a:r>
              <a:rPr lang="en-US" dirty="0" err="1"/>
              <a:t>posta</a:t>
            </a:r>
            <a:r>
              <a:rPr lang="en-US" dirty="0"/>
              <a:t> </a:t>
            </a:r>
            <a:r>
              <a:rPr lang="en-US" dirty="0" err="1"/>
              <a:t>elettronica</a:t>
            </a:r>
            <a:r>
              <a:rPr lang="en-US" dirty="0"/>
              <a:t>;</a:t>
            </a:r>
            <a:endParaRPr lang="it-IT" sz="1200" dirty="0"/>
          </a:p>
          <a:p>
            <a:pPr lvl="2"/>
            <a:r>
              <a:rPr lang="en-US" dirty="0"/>
              <a:t>via </a:t>
            </a:r>
            <a:r>
              <a:rPr lang="en-US" dirty="0" err="1"/>
              <a:t>sito</a:t>
            </a:r>
            <a:r>
              <a:rPr lang="en-US" dirty="0"/>
              <a:t> internet;</a:t>
            </a:r>
            <a:endParaRPr lang="it-IT" sz="1200" dirty="0"/>
          </a:p>
          <a:p>
            <a:pPr lvl="2"/>
            <a:r>
              <a:rPr lang="en-US" dirty="0" err="1"/>
              <a:t>direttamente</a:t>
            </a:r>
            <a:r>
              <a:rPr lang="en-US" dirty="0"/>
              <a:t> </a:t>
            </a:r>
            <a:r>
              <a:rPr lang="it-IT" dirty="0"/>
              <a:t>in azienda</a:t>
            </a:r>
          </a:p>
          <a:p>
            <a:pPr lvl="2"/>
            <a:r>
              <a:rPr lang="it-IT" dirty="0"/>
              <a:t>Tramite società di somministrazione del personale</a:t>
            </a:r>
          </a:p>
          <a:p>
            <a:r>
              <a:rPr lang="it-IT" sz="1800" dirty="0"/>
              <a:t>E’ necessario il consenso al trattamento:</a:t>
            </a:r>
          </a:p>
          <a:p>
            <a:pPr lvl="1"/>
            <a:r>
              <a:rPr lang="it-IT" sz="1600" dirty="0"/>
              <a:t>Non è valido il consenso in calce al CV se non segue una informativa</a:t>
            </a:r>
          </a:p>
          <a:p>
            <a:endParaRPr lang="it-IT" dirty="0"/>
          </a:p>
        </p:txBody>
      </p:sp>
    </p:spTree>
    <p:extLst>
      <p:ext uri="{BB962C8B-B14F-4D97-AF65-F5344CB8AC3E}">
        <p14:creationId xmlns:p14="http://schemas.microsoft.com/office/powerpoint/2010/main" val="1033512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FCB7AA-E616-44F8-9338-FD8C956DFE92}"/>
              </a:ext>
            </a:extLst>
          </p:cNvPr>
          <p:cNvSpPr>
            <a:spLocks noGrp="1"/>
          </p:cNvSpPr>
          <p:nvPr>
            <p:ph type="title"/>
          </p:nvPr>
        </p:nvSpPr>
        <p:spPr/>
        <p:txBody>
          <a:bodyPr/>
          <a:lstStyle/>
          <a:p>
            <a:r>
              <a:rPr lang="it-IT" dirty="0"/>
              <a:t>CV - segue</a:t>
            </a:r>
          </a:p>
        </p:txBody>
      </p:sp>
      <p:sp>
        <p:nvSpPr>
          <p:cNvPr id="3" name="Segnaposto contenuto 2">
            <a:extLst>
              <a:ext uri="{FF2B5EF4-FFF2-40B4-BE49-F238E27FC236}">
                <a16:creationId xmlns:a16="http://schemas.microsoft.com/office/drawing/2014/main" id="{7207291D-86DC-4B12-B7A4-B9D927A33AF8}"/>
              </a:ext>
            </a:extLst>
          </p:cNvPr>
          <p:cNvSpPr>
            <a:spLocks noGrp="1"/>
          </p:cNvSpPr>
          <p:nvPr>
            <p:ph idx="1"/>
          </p:nvPr>
        </p:nvSpPr>
        <p:spPr/>
        <p:txBody>
          <a:bodyPr>
            <a:normAutofit/>
          </a:bodyPr>
          <a:lstStyle/>
          <a:p>
            <a:r>
              <a:rPr lang="it-IT" dirty="0"/>
              <a:t>Se il candidato:</a:t>
            </a:r>
          </a:p>
          <a:p>
            <a:pPr lvl="1"/>
            <a:r>
              <a:rPr lang="it-IT" dirty="0"/>
              <a:t>ha ricevuto l’informativa ed ha autorizzato l’azienda al trattamento dei dati, il curriculum potrà essere gestito.</a:t>
            </a:r>
          </a:p>
          <a:p>
            <a:pPr lvl="1"/>
            <a:r>
              <a:rPr lang="it-IT" dirty="0"/>
              <a:t>non ha ricevuto l’informativa e non ha rilasciato il consenso al trattamento dei dati il curriculum non può essere gestito.</a:t>
            </a:r>
          </a:p>
          <a:p>
            <a:r>
              <a:rPr lang="it-IT" dirty="0"/>
              <a:t>L’informativa può essere comunicata al candidato:</a:t>
            </a:r>
          </a:p>
          <a:p>
            <a:pPr lvl="1"/>
            <a:r>
              <a:rPr lang="it-IT" dirty="0"/>
              <a:t>in forma schematica nell’annuncio (eventualmente effettuando un richiamo al sito);</a:t>
            </a:r>
          </a:p>
          <a:p>
            <a:pPr lvl="1"/>
            <a:r>
              <a:rPr lang="en-US" dirty="0" err="1"/>
              <a:t>pubblicata</a:t>
            </a:r>
            <a:r>
              <a:rPr lang="en-US" dirty="0"/>
              <a:t> </a:t>
            </a:r>
            <a:r>
              <a:rPr lang="en-US" dirty="0" err="1"/>
              <a:t>sul</a:t>
            </a:r>
            <a:r>
              <a:rPr lang="en-US" dirty="0"/>
              <a:t> </a:t>
            </a:r>
            <a:r>
              <a:rPr lang="en-US" dirty="0" err="1"/>
              <a:t>sito</a:t>
            </a:r>
            <a:r>
              <a:rPr lang="en-US" dirty="0"/>
              <a:t>;</a:t>
            </a:r>
            <a:endParaRPr lang="it-IT" dirty="0"/>
          </a:p>
          <a:p>
            <a:pPr lvl="1"/>
            <a:r>
              <a:rPr lang="it-IT" dirty="0"/>
              <a:t>consegnata brevi manu al candidato che si è rivolto in azienda;</a:t>
            </a:r>
          </a:p>
          <a:p>
            <a:pPr lvl="1"/>
            <a:r>
              <a:rPr lang="it-IT" dirty="0"/>
              <a:t>inviata al candidato alla ricezione del curriculum;</a:t>
            </a:r>
          </a:p>
          <a:p>
            <a:pPr lvl="1"/>
            <a:r>
              <a:rPr lang="it-IT" dirty="0"/>
              <a:t>affissa in sede;</a:t>
            </a:r>
          </a:p>
          <a:p>
            <a:pPr marL="201168" lvl="1" indent="0">
              <a:buNone/>
            </a:pPr>
            <a:endParaRPr lang="it-IT" dirty="0"/>
          </a:p>
          <a:p>
            <a:endParaRPr lang="it-IT" dirty="0"/>
          </a:p>
        </p:txBody>
      </p:sp>
    </p:spTree>
    <p:extLst>
      <p:ext uri="{BB962C8B-B14F-4D97-AF65-F5344CB8AC3E}">
        <p14:creationId xmlns:p14="http://schemas.microsoft.com/office/powerpoint/2010/main" val="2606793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931E7F-E73F-430E-A98C-6E4708C683B2}"/>
              </a:ext>
            </a:extLst>
          </p:cNvPr>
          <p:cNvSpPr>
            <a:spLocks noGrp="1"/>
          </p:cNvSpPr>
          <p:nvPr>
            <p:ph type="title"/>
          </p:nvPr>
        </p:nvSpPr>
        <p:spPr/>
        <p:txBody>
          <a:bodyPr/>
          <a:lstStyle/>
          <a:p>
            <a:r>
              <a:rPr lang="it-IT" dirty="0"/>
              <a:t>CV - segue</a:t>
            </a:r>
          </a:p>
        </p:txBody>
      </p:sp>
      <p:sp>
        <p:nvSpPr>
          <p:cNvPr id="3" name="Segnaposto contenuto 2">
            <a:extLst>
              <a:ext uri="{FF2B5EF4-FFF2-40B4-BE49-F238E27FC236}">
                <a16:creationId xmlns:a16="http://schemas.microsoft.com/office/drawing/2014/main" id="{CD44FAA8-3045-405D-A003-6AC9DEE41C96}"/>
              </a:ext>
            </a:extLst>
          </p:cNvPr>
          <p:cNvSpPr>
            <a:spLocks noGrp="1"/>
          </p:cNvSpPr>
          <p:nvPr>
            <p:ph idx="1"/>
          </p:nvPr>
        </p:nvSpPr>
        <p:spPr/>
        <p:txBody>
          <a:bodyPr>
            <a:normAutofit fontScale="92500" lnSpcReduction="20000"/>
          </a:bodyPr>
          <a:lstStyle/>
          <a:p>
            <a:pPr algn="just"/>
            <a:r>
              <a:rPr lang="it-IT" dirty="0"/>
              <a:t>Il trattamento deve essere effettuato sempre tenendo presenti i principi generali:</a:t>
            </a:r>
          </a:p>
          <a:p>
            <a:pPr lvl="1" algn="just"/>
            <a:r>
              <a:rPr lang="it-IT" dirty="0"/>
              <a:t>principio di necessità;</a:t>
            </a:r>
          </a:p>
          <a:p>
            <a:pPr lvl="1" algn="just"/>
            <a:r>
              <a:rPr lang="it-IT" dirty="0"/>
              <a:t>integrazione dati tramite social network e internet?</a:t>
            </a:r>
          </a:p>
          <a:p>
            <a:pPr algn="just"/>
            <a:r>
              <a:rPr lang="it-IT" dirty="0"/>
              <a:t>L’archiviazione e la gestione del curriculum deve essere effettuata nel rispetto delle misure di sicurezza e pertanto:</a:t>
            </a:r>
          </a:p>
          <a:p>
            <a:pPr lvl="1" algn="just"/>
            <a:r>
              <a:rPr lang="it-IT" dirty="0"/>
              <a:t>solo specifici incaricati possono accedere ai curricula ed in particolare ai curricula contenenti dati sensibili;</a:t>
            </a:r>
          </a:p>
          <a:p>
            <a:pPr lvl="1" algn="just"/>
            <a:r>
              <a:rPr lang="it-IT" dirty="0"/>
              <a:t>devono essere individuate procedure di archiviazione sicura.</a:t>
            </a:r>
          </a:p>
          <a:p>
            <a:pPr algn="just"/>
            <a:r>
              <a:rPr lang="it-IT" dirty="0"/>
              <a:t>Al termine dell’operazione il CV dovrà essere distrutto.</a:t>
            </a:r>
          </a:p>
          <a:p>
            <a:pPr algn="just"/>
            <a:r>
              <a:rPr lang="it-IT" dirty="0"/>
              <a:t>Durata del trattamento:</a:t>
            </a:r>
          </a:p>
          <a:p>
            <a:pPr lvl="1" algn="just"/>
            <a:r>
              <a:rPr lang="it-IT" dirty="0"/>
              <a:t>nel limite della selezione;</a:t>
            </a:r>
          </a:p>
          <a:p>
            <a:pPr lvl="1" algn="just"/>
            <a:r>
              <a:rPr lang="it-IT" dirty="0"/>
              <a:t>oltre la selezione se vi è espresso consenso;</a:t>
            </a:r>
          </a:p>
          <a:p>
            <a:pPr lvl="1" algn="just"/>
            <a:r>
              <a:rPr lang="it-IT" dirty="0"/>
              <a:t>comunque per un termine ragionevole di tempo;</a:t>
            </a:r>
          </a:p>
          <a:p>
            <a:pPr lvl="1" algn="just"/>
            <a:r>
              <a:rPr lang="it-IT" dirty="0"/>
              <a:t>società di ricerca e selezione personale?</a:t>
            </a:r>
          </a:p>
        </p:txBody>
      </p:sp>
    </p:spTree>
    <p:extLst>
      <p:ext uri="{BB962C8B-B14F-4D97-AF65-F5344CB8AC3E}">
        <p14:creationId xmlns:p14="http://schemas.microsoft.com/office/powerpoint/2010/main" val="430147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Cause di vulnerabilità</a:t>
            </a:r>
          </a:p>
        </p:txBody>
      </p:sp>
      <p:sp>
        <p:nvSpPr>
          <p:cNvPr id="3" name="Segnaposto contenuto 2"/>
          <p:cNvSpPr>
            <a:spLocks noGrp="1"/>
          </p:cNvSpPr>
          <p:nvPr>
            <p:ph idx="1"/>
          </p:nvPr>
        </p:nvSpPr>
        <p:spPr/>
        <p:txBody>
          <a:bodyPr/>
          <a:lstStyle/>
          <a:p>
            <a:endParaRPr lang="it-IT" dirty="0"/>
          </a:p>
          <a:p>
            <a:r>
              <a:rPr lang="it-IT" dirty="0"/>
              <a:t>Le principali cause di vulnerabilità informatica sono (Report EY </a:t>
            </a:r>
            <a:r>
              <a:rPr lang="it-IT" dirty="0" err="1"/>
              <a:t>cybersecurity</a:t>
            </a:r>
            <a:r>
              <a:rPr lang="it-IT" dirty="0"/>
              <a:t>, dic. 2017:</a:t>
            </a:r>
          </a:p>
          <a:p>
            <a:pPr lvl="1"/>
            <a:r>
              <a:rPr lang="it-IT" dirty="0"/>
              <a:t>lavoratori disattenti (violazioni policy, disattenzione, mancata formazione)</a:t>
            </a:r>
          </a:p>
          <a:p>
            <a:pPr lvl="1"/>
            <a:r>
              <a:rPr lang="it-IT" dirty="0"/>
              <a:t>criminalità</a:t>
            </a:r>
          </a:p>
          <a:p>
            <a:pPr lvl="1"/>
            <a:r>
              <a:rPr lang="it-IT" dirty="0"/>
              <a:t>lavoratori con intenti dolosi (risentimento, vantaggi)</a:t>
            </a:r>
          </a:p>
          <a:p>
            <a:endParaRPr lang="it-IT" dirty="0"/>
          </a:p>
          <a:p>
            <a:r>
              <a:rPr lang="it-IT" dirty="0" err="1"/>
              <a:t>Kaspersky</a:t>
            </a:r>
            <a:r>
              <a:rPr lang="it-IT" dirty="0"/>
              <a:t> Lab e B2B International: </a:t>
            </a:r>
          </a:p>
          <a:p>
            <a:pPr lvl="1"/>
            <a:r>
              <a:rPr lang="it-IT" dirty="0"/>
              <a:t>il 46% dei dipendenti tace su incidenti IT</a:t>
            </a:r>
          </a:p>
          <a:p>
            <a:endParaRPr lang="it-IT" dirty="0"/>
          </a:p>
        </p:txBody>
      </p:sp>
    </p:spTree>
    <p:extLst>
      <p:ext uri="{BB962C8B-B14F-4D97-AF65-F5344CB8AC3E}">
        <p14:creationId xmlns:p14="http://schemas.microsoft.com/office/powerpoint/2010/main" val="1616014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8C6CA7-A747-4C16-9BF3-2924FAB528A8}"/>
              </a:ext>
            </a:extLst>
          </p:cNvPr>
          <p:cNvSpPr>
            <a:spLocks noGrp="1"/>
          </p:cNvSpPr>
          <p:nvPr>
            <p:ph type="title"/>
          </p:nvPr>
        </p:nvSpPr>
        <p:spPr/>
        <p:txBody>
          <a:bodyPr>
            <a:normAutofit fontScale="90000"/>
          </a:bodyPr>
          <a:lstStyle/>
          <a:p>
            <a:br>
              <a:rPr lang="it-IT" dirty="0"/>
            </a:br>
            <a:br>
              <a:rPr lang="it-IT" dirty="0"/>
            </a:br>
            <a:br>
              <a:rPr lang="it-IT" dirty="0"/>
            </a:br>
            <a:br>
              <a:rPr lang="it-IT" dirty="0"/>
            </a:br>
            <a:br>
              <a:rPr lang="it-IT" dirty="0"/>
            </a:br>
            <a:br>
              <a:rPr lang="it-IT" dirty="0"/>
            </a:br>
            <a:br>
              <a:rPr lang="it-IT" dirty="0"/>
            </a:br>
            <a:r>
              <a:rPr lang="it-IT" dirty="0"/>
              <a:t>Controlli a distanza</a:t>
            </a:r>
            <a:br>
              <a:rPr lang="it-IT" dirty="0"/>
            </a:br>
            <a:r>
              <a:rPr lang="it-IT" sz="2200" dirty="0"/>
              <a:t>Quei poteri di vigilanza, esercitati dal datore di lavoro mediante strumenti posti in posizioni geograficamente diverse ed in periodi successivi rispetti al tempo e luogo in cui viene eseguita la prestazione lavorativa</a:t>
            </a:r>
          </a:p>
        </p:txBody>
      </p:sp>
      <p:sp>
        <p:nvSpPr>
          <p:cNvPr id="3" name="Segnaposto contenuto 2">
            <a:extLst>
              <a:ext uri="{FF2B5EF4-FFF2-40B4-BE49-F238E27FC236}">
                <a16:creationId xmlns:a16="http://schemas.microsoft.com/office/drawing/2014/main" id="{C2DA4C80-49C7-475A-A314-2F4E24BC0083}"/>
              </a:ext>
            </a:extLst>
          </p:cNvPr>
          <p:cNvSpPr>
            <a:spLocks noGrp="1"/>
          </p:cNvSpPr>
          <p:nvPr>
            <p:ph sz="half" idx="1"/>
          </p:nvPr>
        </p:nvSpPr>
        <p:spPr/>
        <p:txBody>
          <a:bodyPr>
            <a:normAutofit fontScale="55000" lnSpcReduction="20000"/>
          </a:bodyPr>
          <a:lstStyle/>
          <a:p>
            <a:pPr fontAlgn="base"/>
            <a:r>
              <a:rPr lang="it-IT" b="1" dirty="0"/>
              <a:t>ARTICOLO N.4 </a:t>
            </a:r>
            <a:r>
              <a:rPr lang="it-IT" b="1" dirty="0" err="1"/>
              <a:t>pre</a:t>
            </a:r>
            <a:r>
              <a:rPr lang="it-IT" b="1" dirty="0"/>
              <a:t> </a:t>
            </a:r>
            <a:r>
              <a:rPr lang="it-IT" b="1" dirty="0" err="1"/>
              <a:t>jobs</a:t>
            </a:r>
            <a:r>
              <a:rPr lang="it-IT" b="1" dirty="0"/>
              <a:t> act</a:t>
            </a:r>
          </a:p>
          <a:p>
            <a:pPr fontAlgn="base"/>
            <a:r>
              <a:rPr lang="it-IT" b="1" dirty="0"/>
              <a:t>Impianti audiovisivi </a:t>
            </a:r>
          </a:p>
          <a:p>
            <a:pPr fontAlgn="base"/>
            <a:br>
              <a:rPr lang="it-IT" dirty="0"/>
            </a:br>
            <a:r>
              <a:rPr lang="it-IT" dirty="0"/>
              <a:t>E’ vietato l'uso di impianti audiovisivi e di altre apparecchiature per finalità di controllo a distanza dell'attività dei lavoratori. </a:t>
            </a:r>
          </a:p>
          <a:p>
            <a:pPr fontAlgn="base"/>
            <a:r>
              <a:rPr lang="it-IT" dirty="0"/>
              <a:t>Gli impianti e le apparecchiature di controllo che siano richiesti da esigenze organizzative e produttive ovvero dalla sicurezza del lavoro, ma dai quali derivi anche la possibilità di controllo a distanza dell'attività dei lavoratori, possono essere installati soltanto previo accordo con le rappresentanze sindacali aziendali, oppure, in mancanza di queste, con la commissione interna. In difetto di accordo, su istanza del datore di lavoro, provvede l'Ispettorato del lavoro, dettando, ove occorra, le modalità per l'uso di tali impianti. </a:t>
            </a:r>
          </a:p>
          <a:p>
            <a:pPr fontAlgn="base"/>
            <a:r>
              <a:rPr lang="it-IT" dirty="0"/>
              <a:t>Per gli impianti e le apparecchiature esistenti, che rispondano alle caratteristiche di cui al secondo comma del presente articolo, in mancanza di accordo con le rappresentanze sindacali aziendali o con la commissione interna, l'Ispettorato del lavoro provvede entro un anno dall'entrata in vigore della presente legge, dettando all'occorrenza le prescrizioni per l'adeguamento e le modalità di uso degli impianti suddetti. </a:t>
            </a:r>
          </a:p>
          <a:p>
            <a:pPr fontAlgn="base"/>
            <a:r>
              <a:rPr lang="it-IT" dirty="0"/>
              <a:t>Contro i provvedimenti dell'Ispettorato del lavoro, di cui ai precedenti secondo e terzo comma, il datore di lavoro, le rappresentanze sindacali aziendali o, in mancanza di queste, la commissione interna, oppure i sindacati dei lavoratori di cui al successivo art. 19 possono ricorrere, entro 30 giorni dalla comunicazione del provvedimento, al Ministro per il lavoro e la previdenza sociale. </a:t>
            </a:r>
          </a:p>
          <a:p>
            <a:endParaRPr lang="it-IT" dirty="0"/>
          </a:p>
        </p:txBody>
      </p:sp>
      <p:sp>
        <p:nvSpPr>
          <p:cNvPr id="4" name="Segnaposto contenuto 3">
            <a:extLst>
              <a:ext uri="{FF2B5EF4-FFF2-40B4-BE49-F238E27FC236}">
                <a16:creationId xmlns:a16="http://schemas.microsoft.com/office/drawing/2014/main" id="{7B691031-F9EE-4218-978A-BA9B75E20FA0}"/>
              </a:ext>
            </a:extLst>
          </p:cNvPr>
          <p:cNvSpPr>
            <a:spLocks noGrp="1"/>
          </p:cNvSpPr>
          <p:nvPr>
            <p:ph sz="half" idx="2"/>
          </p:nvPr>
        </p:nvSpPr>
        <p:spPr/>
        <p:txBody>
          <a:bodyPr>
            <a:normAutofit fontScale="55000" lnSpcReduction="20000"/>
          </a:bodyPr>
          <a:lstStyle/>
          <a:p>
            <a:pPr fontAlgn="base"/>
            <a:r>
              <a:rPr lang="it-IT" b="1" dirty="0"/>
              <a:t>ARTICOLO N.4 </a:t>
            </a:r>
          </a:p>
          <a:p>
            <a:pPr fontAlgn="base"/>
            <a:r>
              <a:rPr lang="it-IT" b="1" dirty="0"/>
              <a:t>Impianti audiovisivi </a:t>
            </a:r>
            <a:r>
              <a:rPr lang="it-IT" b="1" dirty="0">
                <a:highlight>
                  <a:srgbClr val="FFFF00"/>
                </a:highlight>
              </a:rPr>
              <a:t>e altri strumenti di controllo. </a:t>
            </a:r>
          </a:p>
          <a:p>
            <a:pPr fontAlgn="base"/>
            <a:br>
              <a:rPr lang="it-IT" b="1" dirty="0"/>
            </a:br>
            <a:r>
              <a:rPr lang="it-IT" dirty="0"/>
              <a:t>Gli impianti audiovisivi e gli altri strumenti dai quali derivi anche la possibilità di controllo a distanza dell'attività dei lavoratori possono essere impiegati </a:t>
            </a:r>
            <a:r>
              <a:rPr lang="it-IT" dirty="0">
                <a:highlight>
                  <a:srgbClr val="FFFF00"/>
                </a:highlight>
              </a:rPr>
              <a:t>esclusivamente </a:t>
            </a:r>
            <a:r>
              <a:rPr lang="it-IT" dirty="0"/>
              <a:t>per esigenze organizzative e produttive, per la sicurezza del lavoro </a:t>
            </a:r>
            <a:r>
              <a:rPr lang="it-IT" dirty="0">
                <a:highlight>
                  <a:srgbClr val="FFFF00"/>
                </a:highlight>
              </a:rPr>
              <a:t>e per la tutela del patrimonio aziendale </a:t>
            </a:r>
            <a:r>
              <a:rPr lang="it-IT" dirty="0"/>
              <a:t>e possono essere installati previo accordo collettivo stipulato dalla rappresentanza sindacale unitaria o dalle rappresentanze sindacali aziendali. </a:t>
            </a:r>
            <a:r>
              <a:rPr lang="it-IT" dirty="0">
                <a:highlight>
                  <a:srgbClr val="FFFF00"/>
                </a:highlight>
              </a:rPr>
              <a:t>In alternativa, nel caso di imprese con unità produttive ubicate in diverse province della stessa regione ovvero in più regioni, tale accordo può essere stipulato dalle associazioni sindacali comparativamente più rappresentative sul piano nazionale.</a:t>
            </a:r>
            <a:r>
              <a:rPr lang="it-IT" dirty="0"/>
              <a:t> In mancanza di accordo, gli impianti e gli strumenti di cui al primo periodo possono essere installati previa autorizzazione delle </a:t>
            </a:r>
            <a:r>
              <a:rPr lang="it-IT" dirty="0">
                <a:highlight>
                  <a:srgbClr val="FFFF00"/>
                </a:highlight>
              </a:rPr>
              <a:t>sede territoriale dell'Ispettorato nazionale del lavoro o, in alternativa, nel caso di imprese con unità produttive dislocate negli ambiti di competenza di più sedi territoriali, della sede centrale dell'Ispettorato nazionale del lavoro. I provvedimenti di cui al terzo periodo sono definitivi.</a:t>
            </a:r>
          </a:p>
          <a:p>
            <a:pPr fontAlgn="base"/>
            <a:r>
              <a:rPr lang="it-IT" dirty="0">
                <a:highlight>
                  <a:srgbClr val="FFFF00"/>
                </a:highlight>
              </a:rPr>
              <a:t>La disposizione di cui al comma 1 non si applica agli strumenti utilizzati dal lavoratore per rendere la prestazione lavorativa e agli strumenti di registrazione degli accessi e delle presenze.</a:t>
            </a:r>
          </a:p>
          <a:p>
            <a:pPr fontAlgn="base"/>
            <a:r>
              <a:rPr lang="it-IT" dirty="0"/>
              <a:t>Le informazioni raccolte ai sensi dei commi 1 e 2 sono utilizzabili a tutti i fini connessi al rapporto di </a:t>
            </a:r>
            <a:r>
              <a:rPr lang="it-IT" dirty="0">
                <a:highlight>
                  <a:srgbClr val="FFFF00"/>
                </a:highlight>
              </a:rPr>
              <a:t>lavoro a condizione che sia data al lavoratore adeguata informazione delle modalità d'uso degli strumenti e di effettuazione dei controlli e nel rispetto di quanto disposto dal decreto legislativo 30 giugno 2003, n. 196.</a:t>
            </a:r>
          </a:p>
        </p:txBody>
      </p:sp>
    </p:spTree>
    <p:extLst>
      <p:ext uri="{BB962C8B-B14F-4D97-AF65-F5344CB8AC3E}">
        <p14:creationId xmlns:p14="http://schemas.microsoft.com/office/powerpoint/2010/main" val="952993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Controlli a distanza- segue</a:t>
            </a:r>
          </a:p>
        </p:txBody>
      </p:sp>
      <p:sp>
        <p:nvSpPr>
          <p:cNvPr id="3" name="Segnaposto contenuto 2"/>
          <p:cNvSpPr>
            <a:spLocks noGrp="1"/>
          </p:cNvSpPr>
          <p:nvPr>
            <p:ph idx="1"/>
          </p:nvPr>
        </p:nvSpPr>
        <p:spPr/>
        <p:txBody>
          <a:bodyPr>
            <a:normAutofit/>
          </a:bodyPr>
          <a:lstStyle/>
          <a:p>
            <a:pPr algn="just"/>
            <a:r>
              <a:rPr lang="it-IT" dirty="0"/>
              <a:t>Contemperamento tra gli interessi del datore di migliore organizzazione del lavoro e i diritti inviolabili dei lavoratori: </a:t>
            </a:r>
          </a:p>
          <a:p>
            <a:pPr lvl="1" algn="just"/>
            <a:r>
              <a:rPr lang="it-IT" dirty="0"/>
              <a:t>utilizzo limitato da esigenze organizzative e produttive per la sicurezza del lavoro (es. del «lavoratore isolato»)e per </a:t>
            </a:r>
            <a:r>
              <a:rPr lang="it-IT" u="sng" dirty="0"/>
              <a:t>la tutela del patrimonio aziendale</a:t>
            </a:r>
          </a:p>
          <a:p>
            <a:pPr lvl="1" algn="just"/>
            <a:r>
              <a:rPr lang="it-IT" dirty="0"/>
              <a:t>necessario accordo con RSU o RSA e se l’azienda è dislocata in più province della stessa regione o in più regioni con le OOSS più rappresentative</a:t>
            </a:r>
          </a:p>
          <a:p>
            <a:pPr lvl="1" algn="just"/>
            <a:r>
              <a:rPr lang="it-IT" dirty="0"/>
              <a:t>in mancanza di accordo, gli impianti e gli strumenti possono essere installati previa autorizzazione con la ITL o con il </a:t>
            </a:r>
            <a:r>
              <a:rPr lang="it-IT" u="sng" dirty="0"/>
              <a:t>Ministero del lavoro se dislocate in più territori</a:t>
            </a:r>
          </a:p>
          <a:p>
            <a:pPr lvl="1" algn="just"/>
            <a:r>
              <a:rPr lang="it-IT" dirty="0"/>
              <a:t>la nuova disciplina non si applica agli </a:t>
            </a:r>
            <a:r>
              <a:rPr lang="it-IT" u="sng" dirty="0"/>
              <a:t>strumenti utilizzati dal lavoratore per eseguire la prestazione lavorativa </a:t>
            </a:r>
            <a:r>
              <a:rPr lang="it-IT" dirty="0"/>
              <a:t>e ai badge per controllo entrate/uscite</a:t>
            </a:r>
          </a:p>
          <a:p>
            <a:pPr lvl="1" algn="just"/>
            <a:r>
              <a:rPr lang="it-IT" dirty="0"/>
              <a:t>necessaria </a:t>
            </a:r>
            <a:r>
              <a:rPr lang="it-IT" u="sng" dirty="0"/>
              <a:t>informativa dettagliata</a:t>
            </a:r>
            <a:r>
              <a:rPr lang="it-IT" dirty="0"/>
              <a:t> su modalità d’uso degli strumenti di controllo, i tipi di verifiche effettuabili, soggetti che effettuano il controllo, periodicità degli accertamenti, tipi di sistemi informativi utilizzati, quali siano gli usi vietati e quali quelli tollerati, quali dati vengono memorizzati, per quanto tempo, chi tratta il dato e i riflessi disciplinari di un non corretto uso degli strumenti</a:t>
            </a:r>
          </a:p>
        </p:txBody>
      </p:sp>
    </p:spTree>
    <p:extLst>
      <p:ext uri="{BB962C8B-B14F-4D97-AF65-F5344CB8AC3E}">
        <p14:creationId xmlns:p14="http://schemas.microsoft.com/office/powerpoint/2010/main" val="2664412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Controlli a distanza - segue</a:t>
            </a:r>
          </a:p>
        </p:txBody>
      </p:sp>
      <p:sp>
        <p:nvSpPr>
          <p:cNvPr id="3" name="Segnaposto contenuto 2"/>
          <p:cNvSpPr>
            <a:spLocks noGrp="1"/>
          </p:cNvSpPr>
          <p:nvPr>
            <p:ph idx="1"/>
          </p:nvPr>
        </p:nvSpPr>
        <p:spPr/>
        <p:txBody>
          <a:bodyPr>
            <a:normAutofit fontScale="92500" lnSpcReduction="10000"/>
          </a:bodyPr>
          <a:lstStyle/>
          <a:p>
            <a:r>
              <a:rPr lang="it-IT" dirty="0"/>
              <a:t>Provvedimento Garante 303 del 13.7.2016</a:t>
            </a:r>
          </a:p>
          <a:p>
            <a:pPr lvl="1"/>
            <a:r>
              <a:rPr lang="it-IT" dirty="0"/>
              <a:t>Strumenti di lavoro per i quali non serve accordo:</a:t>
            </a:r>
          </a:p>
          <a:p>
            <a:pPr lvl="2"/>
            <a:r>
              <a:rPr lang="it-IT" dirty="0"/>
              <a:t>Posta elettronica con account personale</a:t>
            </a:r>
          </a:p>
          <a:p>
            <a:pPr lvl="2"/>
            <a:r>
              <a:rPr lang="it-IT" dirty="0"/>
              <a:t>Internet</a:t>
            </a:r>
          </a:p>
          <a:p>
            <a:pPr lvl="2"/>
            <a:r>
              <a:rPr lang="it-IT" dirty="0"/>
              <a:t>Software destinati alla tutela del patrimonio informatico dell’impresa (</a:t>
            </a:r>
            <a:r>
              <a:rPr lang="it-IT" dirty="0" err="1"/>
              <a:t>logging</a:t>
            </a:r>
            <a:r>
              <a:rPr lang="it-IT" dirty="0"/>
              <a:t>, antivirus)</a:t>
            </a:r>
          </a:p>
          <a:p>
            <a:pPr lvl="1"/>
            <a:r>
              <a:rPr lang="it-IT" dirty="0"/>
              <a:t>Strumenti di lavoro che rientrano nel concetto di controllo a distanza e che richiedono accordo :</a:t>
            </a:r>
          </a:p>
          <a:p>
            <a:pPr lvl="2"/>
            <a:r>
              <a:rPr lang="it-IT" dirty="0"/>
              <a:t>Strumenti che attraverso l’elaborazione del dato consentono il controllo a posteriori dell’attività (filtraggio, blocco, contr</a:t>
            </a:r>
          </a:p>
          <a:p>
            <a:pPr lvl="2"/>
            <a:r>
              <a:rPr lang="it-IT" dirty="0" err="1"/>
              <a:t>ollo</a:t>
            </a:r>
            <a:r>
              <a:rPr lang="it-IT" dirty="0"/>
              <a:t>, tracciatura)</a:t>
            </a:r>
          </a:p>
          <a:p>
            <a:pPr lvl="2"/>
            <a:r>
              <a:rPr lang="it-IT" dirty="0"/>
              <a:t>Modulistica: </a:t>
            </a:r>
            <a:r>
              <a:rPr lang="it-IT" dirty="0">
                <a:hlinkClick r:id="rId2"/>
              </a:rPr>
              <a:t>http://ispettorato.gov.it-it/strumenti-e-servizi/Modulistica/Pagine/Home-Modulistica.aspx</a:t>
            </a:r>
            <a:r>
              <a:rPr lang="it-IT" dirty="0"/>
              <a:t> </a:t>
            </a:r>
          </a:p>
          <a:p>
            <a:pPr lvl="3"/>
            <a:r>
              <a:rPr lang="it-IT" dirty="0"/>
              <a:t>Istanza di autorizzazione all’installazione di impianti audiovisivi</a:t>
            </a:r>
          </a:p>
          <a:p>
            <a:pPr lvl="3"/>
            <a:r>
              <a:rPr lang="it-IT" dirty="0"/>
              <a:t>Istanza di autorizzazione all’installazione di impianti di localizzazione satellitare</a:t>
            </a:r>
          </a:p>
          <a:p>
            <a:pPr lvl="3"/>
            <a:r>
              <a:rPr lang="it-IT" dirty="0"/>
              <a:t>Istanza di autorizzazione all’installazione di altri strumenti di controllo</a:t>
            </a:r>
          </a:p>
          <a:p>
            <a:pPr lvl="3"/>
            <a:r>
              <a:rPr lang="it-IT" dirty="0"/>
              <a:t>Dichiarazione sostitutiva per pagamento della marca da bollo € 16,00</a:t>
            </a:r>
          </a:p>
          <a:p>
            <a:pPr lvl="2"/>
            <a:r>
              <a:rPr lang="it-IT" dirty="0"/>
              <a:t>Evasione istanze entro 60 gg dal deposito</a:t>
            </a:r>
          </a:p>
          <a:p>
            <a:r>
              <a:rPr lang="it-IT" dirty="0"/>
              <a:t>Vedasi circolare Ispettorato del Lavoro 5/2018 – ampliamento dei requisiti</a:t>
            </a:r>
          </a:p>
          <a:p>
            <a:pPr lvl="1"/>
            <a:endParaRPr lang="it-IT" dirty="0"/>
          </a:p>
        </p:txBody>
      </p:sp>
    </p:spTree>
    <p:extLst>
      <p:ext uri="{BB962C8B-B14F-4D97-AF65-F5344CB8AC3E}">
        <p14:creationId xmlns:p14="http://schemas.microsoft.com/office/powerpoint/2010/main" val="2919758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Controlli consentiti</a:t>
            </a:r>
          </a:p>
        </p:txBody>
      </p:sp>
      <p:sp>
        <p:nvSpPr>
          <p:cNvPr id="3" name="Segnaposto contenuto 2"/>
          <p:cNvSpPr>
            <a:spLocks noGrp="1"/>
          </p:cNvSpPr>
          <p:nvPr>
            <p:ph idx="1"/>
          </p:nvPr>
        </p:nvSpPr>
        <p:spPr/>
        <p:txBody>
          <a:bodyPr/>
          <a:lstStyle/>
          <a:p>
            <a:r>
              <a:rPr lang="it-IT" dirty="0"/>
              <a:t>Telefoni aziendali sia fissi sia cellulari</a:t>
            </a:r>
          </a:p>
          <a:p>
            <a:r>
              <a:rPr lang="it-IT" dirty="0"/>
              <a:t>Navigazione Internet</a:t>
            </a:r>
          </a:p>
          <a:p>
            <a:r>
              <a:rPr lang="it-IT" dirty="0"/>
              <a:t>La posta elettronica (che potrebbe contenere dati personali anche da mittente esterno)</a:t>
            </a:r>
          </a:p>
          <a:p>
            <a:r>
              <a:rPr lang="it-IT" dirty="0"/>
              <a:t>Se con adeguata informativa</a:t>
            </a:r>
          </a:p>
        </p:txBody>
      </p:sp>
    </p:spTree>
    <p:extLst>
      <p:ext uri="{BB962C8B-B14F-4D97-AF65-F5344CB8AC3E}">
        <p14:creationId xmlns:p14="http://schemas.microsoft.com/office/powerpoint/2010/main" val="1775944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1B640B-BBEE-4905-A717-58845FBF2743}"/>
              </a:ext>
            </a:extLst>
          </p:cNvPr>
          <p:cNvSpPr>
            <a:spLocks noGrp="1"/>
          </p:cNvSpPr>
          <p:nvPr>
            <p:ph type="title"/>
          </p:nvPr>
        </p:nvSpPr>
        <p:spPr/>
        <p:txBody>
          <a:bodyPr/>
          <a:lstStyle/>
          <a:p>
            <a:r>
              <a:rPr lang="it-IT" dirty="0"/>
              <a:t>Videosorveglianza</a:t>
            </a:r>
          </a:p>
        </p:txBody>
      </p:sp>
      <p:sp>
        <p:nvSpPr>
          <p:cNvPr id="3" name="Segnaposto contenuto 2">
            <a:extLst>
              <a:ext uri="{FF2B5EF4-FFF2-40B4-BE49-F238E27FC236}">
                <a16:creationId xmlns:a16="http://schemas.microsoft.com/office/drawing/2014/main" id="{19CD097E-0474-4EF6-A8F2-740A0EDC3737}"/>
              </a:ext>
            </a:extLst>
          </p:cNvPr>
          <p:cNvSpPr>
            <a:spLocks noGrp="1"/>
          </p:cNvSpPr>
          <p:nvPr>
            <p:ph idx="1"/>
          </p:nvPr>
        </p:nvSpPr>
        <p:spPr/>
        <p:txBody>
          <a:bodyPr>
            <a:normAutofit fontScale="55000" lnSpcReduction="20000"/>
          </a:bodyPr>
          <a:lstStyle/>
          <a:p>
            <a:r>
              <a:rPr lang="it-IT" dirty="0"/>
              <a:t>Punti di attenzione:</a:t>
            </a:r>
          </a:p>
          <a:p>
            <a:r>
              <a:rPr lang="it-IT" dirty="0"/>
              <a:t>Riferimento all’art. 4 Stat. Lav. ma non all’art. 114 TU Privacy: esigenze organizzative, produttive, di sicurezza del lavoro e di tutela del patrimonio aziendale (</a:t>
            </a:r>
            <a:r>
              <a:rPr lang="it-IT" u="sng" dirty="0"/>
              <a:t>esclusivamente</a:t>
            </a:r>
            <a:r>
              <a:rPr lang="it-IT" dirty="0"/>
              <a:t>)</a:t>
            </a:r>
          </a:p>
          <a:p>
            <a:r>
              <a:rPr lang="it-IT" dirty="0"/>
              <a:t>Angolo di ripresa: pertinente e proporzionato all’obiettivo da raggiungere con l’installazione delle telecamere </a:t>
            </a:r>
          </a:p>
          <a:p>
            <a:r>
              <a:rPr lang="it-IT" dirty="0"/>
              <a:t>Luoghi riservati: sono esclusi (</a:t>
            </a:r>
            <a:r>
              <a:rPr lang="it-IT" dirty="0" err="1"/>
              <a:t>provv</a:t>
            </a:r>
            <a:r>
              <a:rPr lang="it-IT" dirty="0"/>
              <a:t>. 357 10.7.2014)</a:t>
            </a:r>
          </a:p>
          <a:p>
            <a:r>
              <a:rPr lang="it-IT" dirty="0"/>
              <a:t>Accesso alle registrazioni: con doppia chiave fisica e logica conservate dal titolare e da rappresentante dei lavoratori (</a:t>
            </a:r>
            <a:r>
              <a:rPr lang="it-IT" dirty="0" err="1"/>
              <a:t>provv</a:t>
            </a:r>
            <a:r>
              <a:rPr lang="it-IT" dirty="0"/>
              <a:t>. 29.4.2004 – 8.4.2010) visione solo in caso di necessità (manutenzione, riscontro istanza di accesso, azione giudiziaria)</a:t>
            </a:r>
          </a:p>
          <a:p>
            <a:r>
              <a:rPr lang="it-IT" dirty="0"/>
              <a:t>Conservazione delle immagini (</a:t>
            </a:r>
            <a:r>
              <a:rPr lang="it-IT" dirty="0" err="1"/>
              <a:t>provv</a:t>
            </a:r>
            <a:r>
              <a:rPr lang="it-IT" dirty="0"/>
              <a:t>. 8.4.2010): </a:t>
            </a:r>
            <a:r>
              <a:rPr lang="it-IT" dirty="0" err="1"/>
              <a:t>max</a:t>
            </a:r>
            <a:r>
              <a:rPr lang="it-IT" dirty="0"/>
              <a:t> 24 ore, fatte salve specifiche esigenze (festività, chiusura aziendale, indagine, luoghi di lavoro particolari es. banche, ricerca, trasporti) … 7 gg</a:t>
            </a:r>
          </a:p>
          <a:p>
            <a:r>
              <a:rPr lang="it-IT" dirty="0"/>
              <a:t>Diffusione delle indagini: mai – Comunicazione dei dati: consentita all’Autorità</a:t>
            </a:r>
          </a:p>
          <a:p>
            <a:r>
              <a:rPr lang="it-IT" dirty="0"/>
              <a:t>Informativa: cartello + informativa</a:t>
            </a:r>
          </a:p>
          <a:p>
            <a:r>
              <a:rPr lang="it-IT" dirty="0"/>
              <a:t>Allegati</a:t>
            </a:r>
          </a:p>
          <a:p>
            <a:r>
              <a:rPr lang="it-IT" dirty="0"/>
              <a:t>Riferimento dei soggetti… i nuovi soggetti</a:t>
            </a:r>
          </a:p>
          <a:p>
            <a:r>
              <a:rPr lang="it-IT" dirty="0"/>
              <a:t>No alle espressioni facciali</a:t>
            </a:r>
          </a:p>
          <a:p>
            <a:r>
              <a:rPr lang="it-IT" dirty="0"/>
              <a:t>Sì al riconoscimento su controlli comportamentali se giustificato </a:t>
            </a:r>
            <a:r>
              <a:rPr lang="it-IT" dirty="0" err="1"/>
              <a:t>Provv</a:t>
            </a:r>
            <a:r>
              <a:rPr lang="it-IT" dirty="0"/>
              <a:t>. 17.3.2016</a:t>
            </a:r>
          </a:p>
        </p:txBody>
      </p:sp>
    </p:spTree>
    <p:extLst>
      <p:ext uri="{BB962C8B-B14F-4D97-AF65-F5344CB8AC3E}">
        <p14:creationId xmlns:p14="http://schemas.microsoft.com/office/powerpoint/2010/main" val="854556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4E02DD-6BE5-43C4-AE9E-B00545F319C6}"/>
              </a:ext>
            </a:extLst>
          </p:cNvPr>
          <p:cNvSpPr>
            <a:spLocks noGrp="1"/>
          </p:cNvSpPr>
          <p:nvPr>
            <p:ph type="title"/>
          </p:nvPr>
        </p:nvSpPr>
        <p:spPr/>
        <p:txBody>
          <a:bodyPr/>
          <a:lstStyle/>
          <a:p>
            <a:r>
              <a:rPr lang="it-IT" dirty="0"/>
              <a:t>GPS</a:t>
            </a:r>
          </a:p>
        </p:txBody>
      </p:sp>
      <p:sp>
        <p:nvSpPr>
          <p:cNvPr id="3" name="Segnaposto contenuto 2">
            <a:extLst>
              <a:ext uri="{FF2B5EF4-FFF2-40B4-BE49-F238E27FC236}">
                <a16:creationId xmlns:a16="http://schemas.microsoft.com/office/drawing/2014/main" id="{933DD928-1640-4214-BF0B-3D343971628C}"/>
              </a:ext>
            </a:extLst>
          </p:cNvPr>
          <p:cNvSpPr>
            <a:spLocks noGrp="1"/>
          </p:cNvSpPr>
          <p:nvPr>
            <p:ph idx="1"/>
          </p:nvPr>
        </p:nvSpPr>
        <p:spPr/>
        <p:txBody>
          <a:bodyPr/>
          <a:lstStyle/>
          <a:p>
            <a:r>
              <a:rPr lang="it-IT" dirty="0"/>
              <a:t>Punti di attenzione:</a:t>
            </a:r>
          </a:p>
          <a:p>
            <a:r>
              <a:rPr lang="it-IT" dirty="0" err="1"/>
              <a:t>Provv</a:t>
            </a:r>
            <a:r>
              <a:rPr lang="it-IT" dirty="0"/>
              <a:t>. 4.10.2011</a:t>
            </a:r>
          </a:p>
          <a:p>
            <a:r>
              <a:rPr lang="it-IT" dirty="0"/>
              <a:t>Informativa</a:t>
            </a:r>
          </a:p>
          <a:p>
            <a:r>
              <a:rPr lang="it-IT" dirty="0"/>
              <a:t>allegati</a:t>
            </a:r>
          </a:p>
        </p:txBody>
      </p:sp>
    </p:spTree>
    <p:extLst>
      <p:ext uri="{BB962C8B-B14F-4D97-AF65-F5344CB8AC3E}">
        <p14:creationId xmlns:p14="http://schemas.microsoft.com/office/powerpoint/2010/main" val="3830603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51E39F-31EF-4EC1-858A-A172CA6C4292}"/>
              </a:ext>
            </a:extLst>
          </p:cNvPr>
          <p:cNvSpPr>
            <a:spLocks noGrp="1"/>
          </p:cNvSpPr>
          <p:nvPr>
            <p:ph type="title"/>
          </p:nvPr>
        </p:nvSpPr>
        <p:spPr/>
        <p:txBody>
          <a:bodyPr/>
          <a:lstStyle/>
          <a:p>
            <a:r>
              <a:rPr lang="it-IT" dirty="0"/>
              <a:t>GPS</a:t>
            </a:r>
          </a:p>
        </p:txBody>
      </p:sp>
      <p:sp>
        <p:nvSpPr>
          <p:cNvPr id="3" name="Segnaposto contenuto 2">
            <a:extLst>
              <a:ext uri="{FF2B5EF4-FFF2-40B4-BE49-F238E27FC236}">
                <a16:creationId xmlns:a16="http://schemas.microsoft.com/office/drawing/2014/main" id="{9A9748A3-EE0B-43B9-8AAD-24D0051EAE46}"/>
              </a:ext>
            </a:extLst>
          </p:cNvPr>
          <p:cNvSpPr>
            <a:spLocks noGrp="1"/>
          </p:cNvSpPr>
          <p:nvPr>
            <p:ph idx="1"/>
          </p:nvPr>
        </p:nvSpPr>
        <p:spPr/>
        <p:txBody>
          <a:bodyPr>
            <a:normAutofit fontScale="85000" lnSpcReduction="20000"/>
          </a:bodyPr>
          <a:lstStyle/>
          <a:p>
            <a:r>
              <a:rPr lang="it-IT" dirty="0"/>
              <a:t>Criticità:</a:t>
            </a:r>
          </a:p>
          <a:p>
            <a:r>
              <a:rPr lang="it-IT" dirty="0"/>
              <a:t>È uno strumento di lavoro?</a:t>
            </a:r>
          </a:p>
          <a:p>
            <a:r>
              <a:rPr lang="it-IT" dirty="0"/>
              <a:t>Parere Direzione Interregionale Lavoro 10.5.2016 in un caso di auto assegnata ad uso promiscuo: </a:t>
            </a:r>
          </a:p>
          <a:p>
            <a:pPr lvl="1"/>
            <a:r>
              <a:rPr lang="it-IT" dirty="0"/>
              <a:t>L’auto fornita per effettuare la prestazione lavorativa ditata di GPS per esigenze assicurative, produttive e di sicurezza è un bene unico – non servono accordi</a:t>
            </a:r>
          </a:p>
          <a:p>
            <a:r>
              <a:rPr lang="it-IT" dirty="0"/>
              <a:t>Ispettorato Nazionale Lavoro 2/2016</a:t>
            </a:r>
          </a:p>
          <a:p>
            <a:pPr lvl="1"/>
            <a:r>
              <a:rPr lang="it-IT" dirty="0"/>
              <a:t>il sistema GPS è un elemento aggiunto rispetto allo strumento di lavoro vero e proprio in quanto non finalizzato in via primaria ed essenziale all’adempimento dell’obbligazione – servono gli accordi</a:t>
            </a:r>
          </a:p>
          <a:p>
            <a:pPr lvl="1"/>
            <a:r>
              <a:rPr lang="it-IT" dirty="0"/>
              <a:t>Eccezione: quando i sistemi sono installati al fine di consentire la concreta ed effettiva attuazione della prestazione lavorativa che non può essere resa senza tali strumenti o se siano obbligatori per legge (portavalori)</a:t>
            </a:r>
          </a:p>
          <a:p>
            <a:r>
              <a:rPr lang="it-IT" dirty="0"/>
              <a:t>Provvedimento 138/2017 in merito a verifica preliminare azienda di trasporto:</a:t>
            </a:r>
          </a:p>
          <a:p>
            <a:pPr lvl="1"/>
            <a:r>
              <a:rPr lang="it-IT" dirty="0"/>
              <a:t>Il sistema consentiva controllo dei percorsi, tempistiche di carico/scarico, velocità media veicolo, tempi di percorrenza, calcolo delle ore di lavoro, tutela del patrimonio (furti, sinistri)</a:t>
            </a:r>
          </a:p>
          <a:p>
            <a:pPr lvl="1"/>
            <a:r>
              <a:rPr lang="it-IT" dirty="0"/>
              <a:t>Legittimo ma: durata del trattamento adeguata a seconda della finalità del trattamento, sistema di accesso al dato solo a personale incaricato con specifiche credenziali autenticazione, strumenti di cancellazione automatica del dato quando non più necessario, anonimato se per fini statistici, misure di sicurezza adeguate</a:t>
            </a:r>
          </a:p>
        </p:txBody>
      </p:sp>
    </p:spTree>
    <p:extLst>
      <p:ext uri="{BB962C8B-B14F-4D97-AF65-F5344CB8AC3E}">
        <p14:creationId xmlns:p14="http://schemas.microsoft.com/office/powerpoint/2010/main" val="4154436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3E4F37-17DB-4710-A9FF-8D7FFA29F9BB}"/>
              </a:ext>
            </a:extLst>
          </p:cNvPr>
          <p:cNvSpPr>
            <a:spLocks noGrp="1"/>
          </p:cNvSpPr>
          <p:nvPr>
            <p:ph type="title"/>
          </p:nvPr>
        </p:nvSpPr>
        <p:spPr/>
        <p:txBody>
          <a:bodyPr/>
          <a:lstStyle/>
          <a:p>
            <a:r>
              <a:rPr lang="it-IT" dirty="0"/>
              <a:t>Geolocalizzazione indiretta</a:t>
            </a:r>
          </a:p>
        </p:txBody>
      </p:sp>
      <p:sp>
        <p:nvSpPr>
          <p:cNvPr id="3" name="Segnaposto contenuto 2">
            <a:extLst>
              <a:ext uri="{FF2B5EF4-FFF2-40B4-BE49-F238E27FC236}">
                <a16:creationId xmlns:a16="http://schemas.microsoft.com/office/drawing/2014/main" id="{3B6ACE85-064C-4BE4-B09A-E7960009A3A9}"/>
              </a:ext>
            </a:extLst>
          </p:cNvPr>
          <p:cNvSpPr>
            <a:spLocks noGrp="1"/>
          </p:cNvSpPr>
          <p:nvPr>
            <p:ph idx="1"/>
          </p:nvPr>
        </p:nvSpPr>
        <p:spPr/>
        <p:txBody>
          <a:bodyPr/>
          <a:lstStyle/>
          <a:p>
            <a:r>
              <a:rPr lang="it-IT" dirty="0"/>
              <a:t>Braccialetto Amazon</a:t>
            </a:r>
          </a:p>
          <a:p>
            <a:r>
              <a:rPr lang="it-IT" dirty="0"/>
              <a:t>Omaggi / Benefit / beni in assegnazione</a:t>
            </a:r>
          </a:p>
        </p:txBody>
      </p:sp>
    </p:spTree>
    <p:extLst>
      <p:ext uri="{BB962C8B-B14F-4D97-AF65-F5344CB8AC3E}">
        <p14:creationId xmlns:p14="http://schemas.microsoft.com/office/powerpoint/2010/main" val="601979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112E65-9AC8-4362-8C63-C32263FF60B9}"/>
              </a:ext>
            </a:extLst>
          </p:cNvPr>
          <p:cNvSpPr>
            <a:spLocks noGrp="1"/>
          </p:cNvSpPr>
          <p:nvPr>
            <p:ph type="title"/>
          </p:nvPr>
        </p:nvSpPr>
        <p:spPr/>
        <p:txBody>
          <a:bodyPr/>
          <a:lstStyle/>
          <a:p>
            <a:r>
              <a:rPr lang="it-IT" dirty="0"/>
              <a:t>SIM aziendali</a:t>
            </a:r>
          </a:p>
        </p:txBody>
      </p:sp>
      <p:sp>
        <p:nvSpPr>
          <p:cNvPr id="3" name="Segnaposto contenuto 2">
            <a:extLst>
              <a:ext uri="{FF2B5EF4-FFF2-40B4-BE49-F238E27FC236}">
                <a16:creationId xmlns:a16="http://schemas.microsoft.com/office/drawing/2014/main" id="{43B73D61-26F6-46D6-85FC-DA840C8E59B0}"/>
              </a:ext>
            </a:extLst>
          </p:cNvPr>
          <p:cNvSpPr>
            <a:spLocks noGrp="1"/>
          </p:cNvSpPr>
          <p:nvPr>
            <p:ph idx="1"/>
          </p:nvPr>
        </p:nvSpPr>
        <p:spPr/>
        <p:txBody>
          <a:bodyPr>
            <a:normAutofit fontScale="92500" lnSpcReduction="10000"/>
          </a:bodyPr>
          <a:lstStyle/>
          <a:p>
            <a:r>
              <a:rPr lang="it-IT" dirty="0"/>
              <a:t>Provvedimento Garante 11.1.2018 n. 3 su controllo dei telefoni aziendali assegnati ai dipendenti</a:t>
            </a:r>
          </a:p>
          <a:p>
            <a:r>
              <a:rPr lang="it-IT" dirty="0"/>
              <a:t>Il Caso: una società chiede verifica preliminare:</a:t>
            </a:r>
          </a:p>
          <a:p>
            <a:r>
              <a:rPr lang="it-IT" dirty="0"/>
              <a:t>Finalità: controllo di fatture e consumi</a:t>
            </a:r>
          </a:p>
          <a:p>
            <a:r>
              <a:rPr lang="it-IT" dirty="0"/>
              <a:t>Raccolta dati: società esterna inglese specializzata</a:t>
            </a:r>
          </a:p>
          <a:p>
            <a:r>
              <a:rPr lang="it-IT" dirty="0"/>
              <a:t>Dati trattati: numeri telefonici tranne le ultime 3 cifre oscurate</a:t>
            </a:r>
          </a:p>
          <a:p>
            <a:r>
              <a:rPr lang="it-IT" dirty="0"/>
              <a:t>Modalità: conservazione su foglio </a:t>
            </a:r>
            <a:r>
              <a:rPr lang="it-IT" dirty="0" err="1"/>
              <a:t>excel</a:t>
            </a:r>
            <a:r>
              <a:rPr lang="it-IT" dirty="0"/>
              <a:t> in cartella riservata, poi criptato e spedito alla società esterna</a:t>
            </a:r>
          </a:p>
          <a:p>
            <a:r>
              <a:rPr lang="it-IT" dirty="0"/>
              <a:t>Durata trattamento: 12 mesi</a:t>
            </a:r>
          </a:p>
          <a:p>
            <a:r>
              <a:rPr lang="it-IT" dirty="0"/>
              <a:t>Accordo sindacale e programmata trattamento con RSU di altre società del gruppo</a:t>
            </a:r>
          </a:p>
          <a:p>
            <a:r>
              <a:rPr lang="it-IT" dirty="0"/>
              <a:t>In caso di anomalie: richiamo al dipendente per contenimento dei costi. Non disciplinare. No addebito costi</a:t>
            </a:r>
          </a:p>
        </p:txBody>
      </p:sp>
    </p:spTree>
    <p:extLst>
      <p:ext uri="{BB962C8B-B14F-4D97-AF65-F5344CB8AC3E}">
        <p14:creationId xmlns:p14="http://schemas.microsoft.com/office/powerpoint/2010/main" val="1942705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89A889-928C-40D1-9B9C-25D4494D6A41}"/>
              </a:ext>
            </a:extLst>
          </p:cNvPr>
          <p:cNvSpPr>
            <a:spLocks noGrp="1"/>
          </p:cNvSpPr>
          <p:nvPr>
            <p:ph type="title"/>
          </p:nvPr>
        </p:nvSpPr>
        <p:spPr/>
        <p:txBody>
          <a:bodyPr/>
          <a:lstStyle/>
          <a:p>
            <a:r>
              <a:rPr lang="it-IT" dirty="0"/>
              <a:t>SIM aziendali</a:t>
            </a:r>
          </a:p>
        </p:txBody>
      </p:sp>
      <p:sp>
        <p:nvSpPr>
          <p:cNvPr id="3" name="Segnaposto contenuto 2">
            <a:extLst>
              <a:ext uri="{FF2B5EF4-FFF2-40B4-BE49-F238E27FC236}">
                <a16:creationId xmlns:a16="http://schemas.microsoft.com/office/drawing/2014/main" id="{A69EF35D-7D7F-4963-B5EA-756BE3FF3947}"/>
              </a:ext>
            </a:extLst>
          </p:cNvPr>
          <p:cNvSpPr>
            <a:spLocks noGrp="1"/>
          </p:cNvSpPr>
          <p:nvPr>
            <p:ph idx="1"/>
          </p:nvPr>
        </p:nvSpPr>
        <p:spPr/>
        <p:txBody>
          <a:bodyPr>
            <a:normAutofit fontScale="92500" lnSpcReduction="10000"/>
          </a:bodyPr>
          <a:lstStyle/>
          <a:p>
            <a:r>
              <a:rPr lang="it-IT" dirty="0"/>
              <a:t>Garante:</a:t>
            </a:r>
          </a:p>
          <a:p>
            <a:r>
              <a:rPr lang="it-IT" dirty="0"/>
              <a:t>La durata del trattamento non è conforme. La normativa su traffico telefonico consente la conservazione fino a 6 mesi (art. 123 c. 2 TU Privacy)</a:t>
            </a:r>
          </a:p>
          <a:p>
            <a:r>
              <a:rPr lang="it-IT" dirty="0"/>
              <a:t>È necessaria:</a:t>
            </a:r>
          </a:p>
          <a:p>
            <a:pPr lvl="1"/>
            <a:r>
              <a:rPr lang="it-IT" dirty="0"/>
              <a:t>una policy aziendale visti i riflessi «pseudo-disciplinari», rientrando queste nell’ambito delle procedure disciplinari (richiamo verbale) e valutando comunque aspetti privati (l’anomalia si intende il consumo privato del bene aziendale)</a:t>
            </a:r>
          </a:p>
          <a:p>
            <a:pPr lvl="1"/>
            <a:r>
              <a:rPr lang="it-IT" dirty="0"/>
              <a:t>l’informativa dettagliata </a:t>
            </a:r>
          </a:p>
          <a:p>
            <a:pPr lvl="1"/>
            <a:r>
              <a:rPr lang="it-IT" dirty="0"/>
              <a:t>l’adozione di idonee misure di sicurezza</a:t>
            </a:r>
          </a:p>
          <a:p>
            <a:pPr lvl="1"/>
            <a:r>
              <a:rPr lang="it-IT" dirty="0"/>
              <a:t>nominare la società esterna Responsabile esterno del trattamento	</a:t>
            </a:r>
          </a:p>
          <a:p>
            <a:r>
              <a:rPr lang="it-IT" dirty="0"/>
              <a:t>Sent. Corte Europea dei diritti dell’uomo 5.9.2017: </a:t>
            </a:r>
          </a:p>
          <a:p>
            <a:pPr lvl="1"/>
            <a:r>
              <a:rPr lang="it-IT" dirty="0"/>
              <a:t>Bisogna fare un test di compatibilità tra controllo e principi generali</a:t>
            </a:r>
          </a:p>
          <a:p>
            <a:pPr lvl="1"/>
            <a:r>
              <a:rPr lang="it-IT" dirty="0"/>
              <a:t>verificare l’estensione del monitoraggio e il grado di intrusione nella privacy del lavoratore</a:t>
            </a:r>
          </a:p>
        </p:txBody>
      </p:sp>
    </p:spTree>
    <p:extLst>
      <p:ext uri="{BB962C8B-B14F-4D97-AF65-F5344CB8AC3E}">
        <p14:creationId xmlns:p14="http://schemas.microsoft.com/office/powerpoint/2010/main" val="2256458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FCB05D-21DC-49B6-9934-D54B327889FF}"/>
              </a:ext>
            </a:extLst>
          </p:cNvPr>
          <p:cNvSpPr>
            <a:spLocks noGrp="1"/>
          </p:cNvSpPr>
          <p:nvPr>
            <p:ph type="title"/>
          </p:nvPr>
        </p:nvSpPr>
        <p:spPr/>
        <p:txBody>
          <a:bodyPr/>
          <a:lstStyle/>
          <a:p>
            <a:r>
              <a:rPr lang="it-IT" dirty="0"/>
              <a:t>Esempi</a:t>
            </a:r>
          </a:p>
        </p:txBody>
      </p:sp>
      <p:sp>
        <p:nvSpPr>
          <p:cNvPr id="3" name="Segnaposto contenuto 2">
            <a:extLst>
              <a:ext uri="{FF2B5EF4-FFF2-40B4-BE49-F238E27FC236}">
                <a16:creationId xmlns:a16="http://schemas.microsoft.com/office/drawing/2014/main" id="{ACF35C3A-A82F-4A5D-A90A-29FF50D899AA}"/>
              </a:ext>
            </a:extLst>
          </p:cNvPr>
          <p:cNvSpPr>
            <a:spLocks noGrp="1"/>
          </p:cNvSpPr>
          <p:nvPr>
            <p:ph idx="1"/>
          </p:nvPr>
        </p:nvSpPr>
        <p:spPr/>
        <p:txBody>
          <a:bodyPr/>
          <a:lstStyle/>
          <a:p>
            <a:r>
              <a:rPr lang="it-IT" dirty="0"/>
              <a:t>Siti internet </a:t>
            </a:r>
            <a:r>
              <a:rPr lang="it-IT" dirty="0" err="1"/>
              <a:t>hackerati</a:t>
            </a:r>
            <a:endParaRPr lang="it-IT" dirty="0"/>
          </a:p>
          <a:p>
            <a:r>
              <a:rPr lang="it-IT" dirty="0" err="1"/>
              <a:t>Malware</a:t>
            </a:r>
            <a:r>
              <a:rPr lang="it-IT" dirty="0"/>
              <a:t> nelle o dalle Email</a:t>
            </a:r>
          </a:p>
          <a:p>
            <a:r>
              <a:rPr lang="it-IT" dirty="0"/>
              <a:t>Falsi aggiornamenti</a:t>
            </a:r>
          </a:p>
          <a:p>
            <a:r>
              <a:rPr lang="it-IT" dirty="0"/>
              <a:t>Social network: </a:t>
            </a:r>
          </a:p>
          <a:p>
            <a:pPr lvl="1"/>
            <a:r>
              <a:rPr lang="it-IT" dirty="0"/>
              <a:t>falsi messaggi da amici con file da scaricare</a:t>
            </a:r>
          </a:p>
          <a:p>
            <a:pPr lvl="1"/>
            <a:r>
              <a:rPr lang="it-IT" dirty="0"/>
              <a:t>Divulgazioni di informazioni riservate</a:t>
            </a:r>
          </a:p>
        </p:txBody>
      </p:sp>
    </p:spTree>
    <p:extLst>
      <p:ext uri="{BB962C8B-B14F-4D97-AF65-F5344CB8AC3E}">
        <p14:creationId xmlns:p14="http://schemas.microsoft.com/office/powerpoint/2010/main" val="2626487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4FCB5-6B14-4A56-8CC3-7E581EB7E23F}"/>
              </a:ext>
            </a:extLst>
          </p:cNvPr>
          <p:cNvSpPr>
            <a:spLocks noGrp="1"/>
          </p:cNvSpPr>
          <p:nvPr>
            <p:ph type="title"/>
          </p:nvPr>
        </p:nvSpPr>
        <p:spPr/>
        <p:txBody>
          <a:bodyPr/>
          <a:lstStyle/>
          <a:p>
            <a:r>
              <a:rPr lang="it-IT" dirty="0"/>
              <a:t>Sistemi biometrici</a:t>
            </a:r>
          </a:p>
        </p:txBody>
      </p:sp>
      <p:sp>
        <p:nvSpPr>
          <p:cNvPr id="3" name="Segnaposto contenuto 2">
            <a:extLst>
              <a:ext uri="{FF2B5EF4-FFF2-40B4-BE49-F238E27FC236}">
                <a16:creationId xmlns:a16="http://schemas.microsoft.com/office/drawing/2014/main" id="{A811E641-C350-46C0-AEA9-F6FAAF07B69F}"/>
              </a:ext>
            </a:extLst>
          </p:cNvPr>
          <p:cNvSpPr>
            <a:spLocks noGrp="1"/>
          </p:cNvSpPr>
          <p:nvPr>
            <p:ph idx="1"/>
          </p:nvPr>
        </p:nvSpPr>
        <p:spPr/>
        <p:txBody>
          <a:bodyPr/>
          <a:lstStyle/>
          <a:p>
            <a:r>
              <a:rPr lang="it-IT" dirty="0" err="1"/>
              <a:t>Provv</a:t>
            </a:r>
            <a:r>
              <a:rPr lang="it-IT" dirty="0"/>
              <a:t>. Generale 12.11.2014:</a:t>
            </a:r>
          </a:p>
          <a:p>
            <a:pPr lvl="1"/>
            <a:r>
              <a:rPr lang="it-IT" dirty="0"/>
              <a:t>L’adozione di sistemi biometrici basati sull’elaborazione di impronta digitale o della topografia della mano può essere consentita per limitare l’accesso ad aree e locali ritenuti sensibili in cui è necessario assicurare elevati e specifici livelli di sicurezza oppure per consentire l’utilizzo di apparati e macchinari pericolosi ai soli soggetti qualificati e specificamente addetti alle attività</a:t>
            </a:r>
          </a:p>
          <a:p>
            <a:pPr lvl="1"/>
            <a:r>
              <a:rPr lang="it-IT" dirty="0"/>
              <a:t>Se è installato su apparecchi per impedirne l’utilizzo a soggetto non autorizzati e per avviarne il funzionamento può essere considerato uno strumento indispensabile a rendere la prestazione lavorativa (caso dei </a:t>
            </a:r>
            <a:r>
              <a:rPr lang="it-IT" dirty="0" err="1"/>
              <a:t>tablet</a:t>
            </a:r>
            <a:r>
              <a:rPr lang="it-IT" dirty="0"/>
              <a:t>, smartphone e laptop)</a:t>
            </a:r>
          </a:p>
          <a:p>
            <a:pPr lvl="1"/>
            <a:r>
              <a:rPr lang="it-IT" dirty="0"/>
              <a:t>Non è necessario l’accordo? circolare 5/2018 Ispettorato del Lavoro</a:t>
            </a:r>
          </a:p>
        </p:txBody>
      </p:sp>
    </p:spTree>
    <p:extLst>
      <p:ext uri="{BB962C8B-B14F-4D97-AF65-F5344CB8AC3E}">
        <p14:creationId xmlns:p14="http://schemas.microsoft.com/office/powerpoint/2010/main" val="1460762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515BFF-E63F-4546-8F55-F45E74555A15}"/>
              </a:ext>
            </a:extLst>
          </p:cNvPr>
          <p:cNvSpPr>
            <a:spLocks noGrp="1"/>
          </p:cNvSpPr>
          <p:nvPr>
            <p:ph type="title"/>
          </p:nvPr>
        </p:nvSpPr>
        <p:spPr/>
        <p:txBody>
          <a:bodyPr/>
          <a:lstStyle/>
          <a:p>
            <a:r>
              <a:rPr lang="it-IT" dirty="0"/>
              <a:t>Appalti </a:t>
            </a:r>
            <a:r>
              <a:rPr lang="it-IT" dirty="0" err="1"/>
              <a:t>endo</a:t>
            </a:r>
            <a:r>
              <a:rPr lang="it-IT" dirty="0"/>
              <a:t>-aziendali</a:t>
            </a:r>
          </a:p>
        </p:txBody>
      </p:sp>
      <p:sp>
        <p:nvSpPr>
          <p:cNvPr id="3" name="Segnaposto contenuto 2">
            <a:extLst>
              <a:ext uri="{FF2B5EF4-FFF2-40B4-BE49-F238E27FC236}">
                <a16:creationId xmlns:a16="http://schemas.microsoft.com/office/drawing/2014/main" id="{6DDA8908-970F-436E-877D-D2B318B60762}"/>
              </a:ext>
            </a:extLst>
          </p:cNvPr>
          <p:cNvSpPr>
            <a:spLocks noGrp="1"/>
          </p:cNvSpPr>
          <p:nvPr>
            <p:ph idx="1"/>
          </p:nvPr>
        </p:nvSpPr>
        <p:spPr/>
        <p:txBody>
          <a:bodyPr/>
          <a:lstStyle/>
          <a:p>
            <a:r>
              <a:rPr lang="it-IT" dirty="0"/>
              <a:t>Problemi:</a:t>
            </a:r>
          </a:p>
          <a:p>
            <a:pPr lvl="1"/>
            <a:r>
              <a:rPr lang="it-IT" dirty="0"/>
              <a:t>I lavoratori dell’Appaltatore entrano nell’azienda Committente – rischio trattamento</a:t>
            </a:r>
          </a:p>
          <a:p>
            <a:pPr lvl="1"/>
            <a:r>
              <a:rPr lang="it-IT" dirty="0"/>
              <a:t>La Committente è solidale ex art. 29 Legge Biagi – chiede i documenti</a:t>
            </a:r>
          </a:p>
          <a:p>
            <a:pPr lvl="1"/>
            <a:r>
              <a:rPr lang="it-IT" dirty="0"/>
              <a:t>L’Appaltatore è tenuto (spesso per contratto) a consegnare documenti contenenti anche dati privati – rischio trattamento</a:t>
            </a:r>
          </a:p>
          <a:p>
            <a:pPr lvl="2"/>
            <a:r>
              <a:rPr lang="it-IT" dirty="0"/>
              <a:t>quali documenti? </a:t>
            </a:r>
          </a:p>
          <a:p>
            <a:pPr lvl="2"/>
            <a:r>
              <a:rPr lang="it-IT" dirty="0"/>
              <a:t>quali contenuti?</a:t>
            </a:r>
          </a:p>
          <a:p>
            <a:pPr lvl="2"/>
            <a:r>
              <a:rPr lang="it-IT" dirty="0"/>
              <a:t>devo espungere?</a:t>
            </a:r>
          </a:p>
        </p:txBody>
      </p:sp>
    </p:spTree>
    <p:extLst>
      <p:ext uri="{BB962C8B-B14F-4D97-AF65-F5344CB8AC3E}">
        <p14:creationId xmlns:p14="http://schemas.microsoft.com/office/powerpoint/2010/main" val="278604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Durata del trattamento</a:t>
            </a:r>
          </a:p>
        </p:txBody>
      </p:sp>
      <p:sp>
        <p:nvSpPr>
          <p:cNvPr id="3" name="Segnaposto contenuto 2"/>
          <p:cNvSpPr>
            <a:spLocks noGrp="1"/>
          </p:cNvSpPr>
          <p:nvPr>
            <p:ph idx="1"/>
          </p:nvPr>
        </p:nvSpPr>
        <p:spPr/>
        <p:txBody>
          <a:bodyPr/>
          <a:lstStyle/>
          <a:p>
            <a:r>
              <a:rPr lang="it-IT" dirty="0"/>
              <a:t>CV</a:t>
            </a:r>
          </a:p>
          <a:p>
            <a:r>
              <a:rPr lang="it-IT" dirty="0"/>
              <a:t>Dati standard rapporto di lavoro</a:t>
            </a:r>
          </a:p>
          <a:p>
            <a:r>
              <a:rPr lang="it-IT" dirty="0"/>
              <a:t>Dati ulteriori</a:t>
            </a:r>
          </a:p>
          <a:p>
            <a:r>
              <a:rPr lang="it-IT" dirty="0"/>
              <a:t>Dati da conservare oltre i 10 anni: problemi previdenziali, pagamento contributi omessi e prescritti</a:t>
            </a:r>
          </a:p>
        </p:txBody>
      </p:sp>
    </p:spTree>
    <p:extLst>
      <p:ext uri="{BB962C8B-B14F-4D97-AF65-F5344CB8AC3E}">
        <p14:creationId xmlns:p14="http://schemas.microsoft.com/office/powerpoint/2010/main" val="3286347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5F7D78-3F29-44BC-AA80-05115BA6D7CE}"/>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EF0A5FEA-7AEC-46D2-BA10-CA3024A1FE02}"/>
              </a:ext>
            </a:extLst>
          </p:cNvPr>
          <p:cNvSpPr>
            <a:spLocks noGrp="1"/>
          </p:cNvSpPr>
          <p:nvPr>
            <p:ph idx="1"/>
          </p:nvPr>
        </p:nvSpPr>
        <p:spPr/>
        <p:txBody>
          <a:bodyPr/>
          <a:lstStyle/>
          <a:p>
            <a:r>
              <a:rPr lang="it-IT" dirty="0"/>
              <a:t>GDPR – art. 17</a:t>
            </a:r>
          </a:p>
          <a:p>
            <a:r>
              <a:rPr lang="it-IT" dirty="0"/>
              <a:t>L’interessato ha diritto ad ottenere dal titolare la cancellazione dei dati personali che lo riguardano senza ritardo se:</a:t>
            </a:r>
          </a:p>
          <a:p>
            <a:pPr lvl="1"/>
            <a:r>
              <a:rPr lang="it-IT" dirty="0"/>
              <a:t>i dati non sono più necessari per le finalità</a:t>
            </a:r>
          </a:p>
          <a:p>
            <a:pPr lvl="1"/>
            <a:r>
              <a:rPr lang="it-IT" dirty="0"/>
              <a:t>revoca del consenso</a:t>
            </a:r>
          </a:p>
          <a:p>
            <a:pPr lvl="1"/>
            <a:r>
              <a:rPr lang="it-IT" dirty="0"/>
              <a:t>opposizione al trattamento</a:t>
            </a:r>
          </a:p>
          <a:p>
            <a:pPr lvl="1"/>
            <a:r>
              <a:rPr lang="it-IT" dirty="0"/>
              <a:t>trattamento illecito di dati</a:t>
            </a:r>
          </a:p>
          <a:p>
            <a:pPr lvl="1"/>
            <a:r>
              <a:rPr lang="it-IT" dirty="0"/>
              <a:t>trattamento per finalità pubblicitarie (convenzioni)</a:t>
            </a:r>
          </a:p>
        </p:txBody>
      </p:sp>
    </p:spTree>
    <p:extLst>
      <p:ext uri="{BB962C8B-B14F-4D97-AF65-F5344CB8AC3E}">
        <p14:creationId xmlns:p14="http://schemas.microsoft.com/office/powerpoint/2010/main" val="3571127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B911B6-0DC5-412E-ABB4-FB9ED3BEC926}"/>
              </a:ext>
            </a:extLst>
          </p:cNvPr>
          <p:cNvSpPr>
            <a:spLocks noGrp="1"/>
          </p:cNvSpPr>
          <p:nvPr>
            <p:ph type="title"/>
          </p:nvPr>
        </p:nvSpPr>
        <p:spPr/>
        <p:txBody>
          <a:bodyPr/>
          <a:lstStyle/>
          <a:p>
            <a:r>
              <a:rPr lang="it-IT" dirty="0"/>
              <a:t>Esercizio dei diritti di cancellazione dati</a:t>
            </a:r>
          </a:p>
        </p:txBody>
      </p:sp>
      <p:sp>
        <p:nvSpPr>
          <p:cNvPr id="3" name="Segnaposto contenuto 2">
            <a:extLst>
              <a:ext uri="{FF2B5EF4-FFF2-40B4-BE49-F238E27FC236}">
                <a16:creationId xmlns:a16="http://schemas.microsoft.com/office/drawing/2014/main" id="{B5B7EA6C-F232-47A8-A661-7550DFBA6051}"/>
              </a:ext>
            </a:extLst>
          </p:cNvPr>
          <p:cNvSpPr>
            <a:spLocks noGrp="1"/>
          </p:cNvSpPr>
          <p:nvPr>
            <p:ph idx="1"/>
          </p:nvPr>
        </p:nvSpPr>
        <p:spPr/>
        <p:txBody>
          <a:bodyPr/>
          <a:lstStyle/>
          <a:p>
            <a:r>
              <a:rPr lang="it-IT" dirty="0"/>
              <a:t>Due forme di tutela dell’interessato:</a:t>
            </a:r>
          </a:p>
          <a:p>
            <a:pPr lvl="1"/>
            <a:r>
              <a:rPr lang="it-IT" dirty="0"/>
              <a:t>amministrativa – reclamo all’autorità garante (il TU privacy prevedeva segnalazione reclamo e ricorso)</a:t>
            </a:r>
          </a:p>
          <a:p>
            <a:pPr lvl="1"/>
            <a:r>
              <a:rPr lang="it-IT" dirty="0"/>
              <a:t>giurisdizionale – ricorso avanti il Giudice del Lavoro con inversione dell’onere della prova</a:t>
            </a:r>
          </a:p>
          <a:p>
            <a:r>
              <a:rPr lang="it-IT" dirty="0"/>
              <a:t>Codici di condotta e certificazione dei dati è</a:t>
            </a:r>
            <a:r>
              <a:rPr lang="it-IT" b="1" dirty="0"/>
              <a:t> </a:t>
            </a:r>
            <a:r>
              <a:rPr lang="it-IT" dirty="0"/>
              <a:t>attività a rischio socialmente e giuridicamente accettato</a:t>
            </a:r>
          </a:p>
          <a:p>
            <a:r>
              <a:rPr lang="it-IT" dirty="0"/>
              <a:t>Rivalse interne</a:t>
            </a:r>
          </a:p>
          <a:p>
            <a:r>
              <a:rPr lang="it-IT" dirty="0"/>
              <a:t>Problemi previdenziali</a:t>
            </a:r>
          </a:p>
        </p:txBody>
      </p:sp>
    </p:spTree>
    <p:extLst>
      <p:ext uri="{BB962C8B-B14F-4D97-AF65-F5344CB8AC3E}">
        <p14:creationId xmlns:p14="http://schemas.microsoft.com/office/powerpoint/2010/main" val="1837894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2DAC43-01F3-4D0E-BB0A-673C993A053D}"/>
              </a:ext>
            </a:extLst>
          </p:cNvPr>
          <p:cNvSpPr>
            <a:spLocks noGrp="1"/>
          </p:cNvSpPr>
          <p:nvPr>
            <p:ph type="title"/>
          </p:nvPr>
        </p:nvSpPr>
        <p:spPr/>
        <p:txBody>
          <a:bodyPr/>
          <a:lstStyle/>
          <a:p>
            <a:r>
              <a:rPr lang="it-IT" dirty="0"/>
              <a:t>Autorità di controllo</a:t>
            </a:r>
          </a:p>
        </p:txBody>
      </p:sp>
      <p:sp>
        <p:nvSpPr>
          <p:cNvPr id="3" name="Segnaposto contenuto 2">
            <a:extLst>
              <a:ext uri="{FF2B5EF4-FFF2-40B4-BE49-F238E27FC236}">
                <a16:creationId xmlns:a16="http://schemas.microsoft.com/office/drawing/2014/main" id="{A8FFDB8E-E639-40A3-9BDE-AB56B5144391}"/>
              </a:ext>
            </a:extLst>
          </p:cNvPr>
          <p:cNvSpPr>
            <a:spLocks noGrp="1"/>
          </p:cNvSpPr>
          <p:nvPr>
            <p:ph idx="1"/>
          </p:nvPr>
        </p:nvSpPr>
        <p:spPr/>
        <p:txBody>
          <a:bodyPr/>
          <a:lstStyle/>
          <a:p>
            <a:r>
              <a:rPr lang="it-IT" dirty="0"/>
              <a:t>Intervento ex post</a:t>
            </a:r>
          </a:p>
          <a:p>
            <a:r>
              <a:rPr lang="it-IT" dirty="0"/>
              <a:t>Abolizione della Notifica preventiva e del c.d. </a:t>
            </a:r>
            <a:r>
              <a:rPr lang="it-IT" dirty="0" err="1"/>
              <a:t>prior</a:t>
            </a:r>
            <a:r>
              <a:rPr lang="it-IT" dirty="0"/>
              <a:t> </a:t>
            </a:r>
            <a:r>
              <a:rPr lang="it-IT" dirty="0" err="1"/>
              <a:t>checking</a:t>
            </a:r>
            <a:endParaRPr lang="it-IT" dirty="0"/>
          </a:p>
          <a:p>
            <a:r>
              <a:rPr lang="it-IT" dirty="0"/>
              <a:t>Controllo del registro dei trattamenti</a:t>
            </a:r>
          </a:p>
          <a:p>
            <a:r>
              <a:rPr lang="it-IT" dirty="0"/>
              <a:t>Valutazioni di impatto in autonomia</a:t>
            </a:r>
          </a:p>
        </p:txBody>
      </p:sp>
    </p:spTree>
    <p:extLst>
      <p:ext uri="{BB962C8B-B14F-4D97-AF65-F5344CB8AC3E}">
        <p14:creationId xmlns:p14="http://schemas.microsoft.com/office/powerpoint/2010/main" val="280370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CFB9D5-FCAC-4497-BF84-24410C69E815}"/>
              </a:ext>
            </a:extLst>
          </p:cNvPr>
          <p:cNvSpPr>
            <a:spLocks noGrp="1"/>
          </p:cNvSpPr>
          <p:nvPr>
            <p:ph type="title"/>
          </p:nvPr>
        </p:nvSpPr>
        <p:spPr/>
        <p:txBody>
          <a:bodyPr/>
          <a:lstStyle/>
          <a:p>
            <a:r>
              <a:rPr lang="it-IT" dirty="0"/>
              <a:t>Procedure a tutela</a:t>
            </a:r>
          </a:p>
        </p:txBody>
      </p:sp>
      <p:sp>
        <p:nvSpPr>
          <p:cNvPr id="3" name="Segnaposto contenuto 2">
            <a:extLst>
              <a:ext uri="{FF2B5EF4-FFF2-40B4-BE49-F238E27FC236}">
                <a16:creationId xmlns:a16="http://schemas.microsoft.com/office/drawing/2014/main" id="{D44FC483-0524-4364-B1BF-1B9EEDE2D90F}"/>
              </a:ext>
            </a:extLst>
          </p:cNvPr>
          <p:cNvSpPr>
            <a:spLocks noGrp="1"/>
          </p:cNvSpPr>
          <p:nvPr>
            <p:ph idx="1"/>
          </p:nvPr>
        </p:nvSpPr>
        <p:spPr/>
        <p:txBody>
          <a:bodyPr>
            <a:normAutofit/>
          </a:bodyPr>
          <a:lstStyle/>
          <a:p>
            <a:r>
              <a:rPr lang="it-IT" dirty="0"/>
              <a:t>Per l’interessato:</a:t>
            </a:r>
          </a:p>
          <a:p>
            <a:pPr lvl="1">
              <a:buFont typeface="Arial"/>
              <a:buChar char="•"/>
            </a:pPr>
            <a:r>
              <a:rPr lang="it-IT" dirty="0"/>
              <a:t>Garante – ricorso amministrativo (reclamo)</a:t>
            </a:r>
          </a:p>
          <a:p>
            <a:pPr lvl="1">
              <a:buFont typeface="Arial"/>
              <a:buChar char="•"/>
            </a:pPr>
            <a:r>
              <a:rPr lang="it-IT" dirty="0"/>
              <a:t>Ricorso giudiziario sia in vis autonoma sia quale censura della decisione amministrativa</a:t>
            </a:r>
          </a:p>
          <a:p>
            <a:pPr lvl="1">
              <a:buFont typeface="Arial"/>
              <a:buChar char="•"/>
            </a:pPr>
            <a:r>
              <a:rPr lang="it-IT" dirty="0"/>
              <a:t>Azione penale</a:t>
            </a:r>
          </a:p>
          <a:p>
            <a:r>
              <a:rPr lang="it-IT" dirty="0"/>
              <a:t>Per l’azienda, in caso di data </a:t>
            </a:r>
            <a:r>
              <a:rPr lang="it-IT" dirty="0" err="1"/>
              <a:t>breach</a:t>
            </a:r>
            <a:r>
              <a:rPr lang="it-IT" dirty="0"/>
              <a:t>:</a:t>
            </a:r>
          </a:p>
          <a:p>
            <a:r>
              <a:rPr lang="it-IT" dirty="0"/>
              <a:t>In caso di violazione delle standard di sicurezza:</a:t>
            </a:r>
          </a:p>
          <a:p>
            <a:pPr lvl="1"/>
            <a:r>
              <a:rPr lang="it-IT" dirty="0"/>
              <a:t>Informare l’autorità di controllo entro e non oltre 72 ore </a:t>
            </a:r>
          </a:p>
          <a:p>
            <a:pPr lvl="1"/>
            <a:r>
              <a:rPr lang="it-IT" dirty="0"/>
              <a:t>Informare i soggetti interessati se sussiste una grave lesione dei diritti</a:t>
            </a:r>
          </a:p>
          <a:p>
            <a:pPr lvl="1"/>
            <a:r>
              <a:rPr lang="it-IT" dirty="0"/>
              <a:t>Individuazione del responsabile e azioni possibili</a:t>
            </a:r>
          </a:p>
          <a:p>
            <a:pPr lvl="1"/>
            <a:r>
              <a:rPr lang="it-IT" dirty="0"/>
              <a:t>Rivedere le procedure ed implementarle</a:t>
            </a:r>
          </a:p>
        </p:txBody>
      </p:sp>
    </p:spTree>
    <p:extLst>
      <p:ext uri="{BB962C8B-B14F-4D97-AF65-F5344CB8AC3E}">
        <p14:creationId xmlns:p14="http://schemas.microsoft.com/office/powerpoint/2010/main" val="320995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0FDD53-A0DC-444B-A795-0798B22D4BE9}"/>
              </a:ext>
            </a:extLst>
          </p:cNvPr>
          <p:cNvSpPr>
            <a:spLocks noGrp="1"/>
          </p:cNvSpPr>
          <p:nvPr>
            <p:ph type="title"/>
          </p:nvPr>
        </p:nvSpPr>
        <p:spPr/>
        <p:txBody>
          <a:bodyPr/>
          <a:lstStyle/>
          <a:p>
            <a:r>
              <a:rPr lang="it-IT" dirty="0"/>
              <a:t>Grazie dell’attenzione …</a:t>
            </a:r>
          </a:p>
        </p:txBody>
      </p:sp>
      <p:sp>
        <p:nvSpPr>
          <p:cNvPr id="3" name="Segnaposto contenuto 2">
            <a:extLst>
              <a:ext uri="{FF2B5EF4-FFF2-40B4-BE49-F238E27FC236}">
                <a16:creationId xmlns:a16="http://schemas.microsoft.com/office/drawing/2014/main" id="{3BE41686-AC27-4315-81D8-428E239E824C}"/>
              </a:ext>
            </a:extLst>
          </p:cNvPr>
          <p:cNvSpPr>
            <a:spLocks noGrp="1"/>
          </p:cNvSpPr>
          <p:nvPr>
            <p:ph idx="1"/>
          </p:nvPr>
        </p:nvSpPr>
        <p:spPr/>
        <p:txBody>
          <a:bodyPr/>
          <a:lstStyle/>
          <a:p>
            <a:endParaRPr lang="it-IT" dirty="0"/>
          </a:p>
          <a:p>
            <a:endParaRPr lang="it-IT" dirty="0"/>
          </a:p>
        </p:txBody>
      </p:sp>
      <p:pic>
        <p:nvPicPr>
          <p:cNvPr id="5" name="Immagine 4">
            <a:extLst>
              <a:ext uri="{FF2B5EF4-FFF2-40B4-BE49-F238E27FC236}">
                <a16:creationId xmlns:a16="http://schemas.microsoft.com/office/drawing/2014/main" id="{4D9606BA-0873-47E0-B103-D99F6ECC2E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327" y="2417313"/>
            <a:ext cx="4269920" cy="3635532"/>
          </a:xfrm>
          <a:prstGeom prst="rect">
            <a:avLst/>
          </a:prstGeom>
        </p:spPr>
      </p:pic>
    </p:spTree>
    <p:extLst>
      <p:ext uri="{BB962C8B-B14F-4D97-AF65-F5344CB8AC3E}">
        <p14:creationId xmlns:p14="http://schemas.microsoft.com/office/powerpoint/2010/main" val="3220541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9EC03F-0705-4F1B-9688-A018A68AEBC4}"/>
              </a:ext>
            </a:extLst>
          </p:cNvPr>
          <p:cNvSpPr>
            <a:spLocks noGrp="1"/>
          </p:cNvSpPr>
          <p:nvPr>
            <p:ph type="title"/>
          </p:nvPr>
        </p:nvSpPr>
        <p:spPr/>
        <p:txBody>
          <a:bodyPr/>
          <a:lstStyle/>
          <a:p>
            <a:r>
              <a:rPr lang="it-IT" dirty="0"/>
              <a:t>Attività preliminari da effettuare</a:t>
            </a:r>
          </a:p>
        </p:txBody>
      </p:sp>
      <p:sp>
        <p:nvSpPr>
          <p:cNvPr id="3" name="Segnaposto contenuto 2">
            <a:extLst>
              <a:ext uri="{FF2B5EF4-FFF2-40B4-BE49-F238E27FC236}">
                <a16:creationId xmlns:a16="http://schemas.microsoft.com/office/drawing/2014/main" id="{1CB4AE54-5D7C-44A6-87B6-820E418103FA}"/>
              </a:ext>
            </a:extLst>
          </p:cNvPr>
          <p:cNvSpPr>
            <a:spLocks noGrp="1"/>
          </p:cNvSpPr>
          <p:nvPr>
            <p:ph idx="1"/>
          </p:nvPr>
        </p:nvSpPr>
        <p:spPr/>
        <p:txBody>
          <a:bodyPr>
            <a:normAutofit fontScale="92500" lnSpcReduction="20000"/>
          </a:bodyPr>
          <a:lstStyle/>
          <a:p>
            <a:r>
              <a:rPr lang="it-IT" dirty="0"/>
              <a:t>Data </a:t>
            </a:r>
            <a:r>
              <a:rPr lang="it-IT" dirty="0" err="1"/>
              <a:t>Protection</a:t>
            </a:r>
            <a:r>
              <a:rPr lang="it-IT" dirty="0"/>
              <a:t> Impact </a:t>
            </a:r>
            <a:r>
              <a:rPr lang="it-IT" dirty="0" err="1"/>
              <a:t>Assessment</a:t>
            </a:r>
            <a:r>
              <a:rPr lang="it-IT" dirty="0"/>
              <a:t>: </a:t>
            </a:r>
          </a:p>
          <a:p>
            <a:pPr lvl="1"/>
            <a:r>
              <a:rPr lang="it-IT" dirty="0"/>
              <a:t>Valutazione rischio di impatti negativi sulle libertà e sui diritti degli interessati</a:t>
            </a:r>
          </a:p>
          <a:p>
            <a:pPr lvl="1"/>
            <a:r>
              <a:rPr lang="it-IT" dirty="0"/>
              <a:t>Analisi degli impatti attraverso uno specifico processo di valutazione verificando i rischi noti e quelli evidenziabili e tenendo conto delle misure tecniche ed organizzative da adottare per ridurre tali rischi</a:t>
            </a:r>
          </a:p>
          <a:p>
            <a:pPr lvl="1"/>
            <a:r>
              <a:rPr lang="it-IT" dirty="0"/>
              <a:t>Dopo la valutazione il Titolare potrà:</a:t>
            </a:r>
          </a:p>
          <a:p>
            <a:pPr lvl="2"/>
            <a:r>
              <a:rPr lang="it-IT" dirty="0"/>
              <a:t>Decidere se iniziare il trattamento</a:t>
            </a:r>
          </a:p>
          <a:p>
            <a:pPr lvl="2"/>
            <a:r>
              <a:rPr lang="it-IT" dirty="0"/>
              <a:t>Consultare l’Autorità di controllo competente per ottenere indicazioni su come gestire il rischio residuale</a:t>
            </a:r>
          </a:p>
          <a:p>
            <a:pPr lvl="3"/>
            <a:r>
              <a:rPr lang="it-IT" dirty="0"/>
              <a:t>L’autorità non avrà il compito di autorizzare il trattamento ma di indicare le misure ulteriori eventualmente da implementare a cura del Titolare e potrà adottare misure correttive</a:t>
            </a:r>
          </a:p>
          <a:p>
            <a:r>
              <a:rPr lang="it-IT" dirty="0"/>
              <a:t>Accountability: </a:t>
            </a:r>
          </a:p>
          <a:p>
            <a:pPr lvl="1"/>
            <a:r>
              <a:rPr lang="it-IT" dirty="0"/>
              <a:t>adozione di comportamenti proattivi tali da dimostrare la concreta adozione di misure finalizzate ad assicurare l’applicazione del Regolamento</a:t>
            </a:r>
          </a:p>
          <a:p>
            <a:r>
              <a:rPr lang="it-IT" dirty="0"/>
              <a:t>Prevenzione: </a:t>
            </a:r>
          </a:p>
          <a:p>
            <a:pPr lvl="1"/>
            <a:r>
              <a:rPr lang="it-IT" dirty="0"/>
              <a:t>configurare il trattamento prevedendo le garanzie indispensabili per soddisfare i requisiti del Regolamento e tutelare i diritti degli interessati, tenendo conto del contesto complessivo ove il trattamento si colloca e dei rischi per i diritti e le libertà degli interessati</a:t>
            </a:r>
          </a:p>
          <a:p>
            <a:pPr marL="201168" lvl="1" indent="0">
              <a:buNone/>
            </a:pPr>
            <a:endParaRPr lang="it-IT" dirty="0"/>
          </a:p>
          <a:p>
            <a:endParaRPr lang="it-IT" dirty="0"/>
          </a:p>
        </p:txBody>
      </p:sp>
    </p:spTree>
    <p:extLst>
      <p:ext uri="{BB962C8B-B14F-4D97-AF65-F5344CB8AC3E}">
        <p14:creationId xmlns:p14="http://schemas.microsoft.com/office/powerpoint/2010/main" val="1993666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F271EB-1986-46FB-88E8-D220808B1B8E}"/>
              </a:ext>
            </a:extLst>
          </p:cNvPr>
          <p:cNvSpPr>
            <a:spLocks noGrp="1"/>
          </p:cNvSpPr>
          <p:nvPr>
            <p:ph type="title"/>
          </p:nvPr>
        </p:nvSpPr>
        <p:spPr/>
        <p:txBody>
          <a:bodyPr/>
          <a:lstStyle/>
          <a:p>
            <a:r>
              <a:rPr lang="it-IT" dirty="0"/>
              <a:t>Principi generali art. 5, 6 e 7 GDPR</a:t>
            </a:r>
          </a:p>
        </p:txBody>
      </p:sp>
      <p:sp>
        <p:nvSpPr>
          <p:cNvPr id="3" name="Segnaposto contenuto 2">
            <a:extLst>
              <a:ext uri="{FF2B5EF4-FFF2-40B4-BE49-F238E27FC236}">
                <a16:creationId xmlns:a16="http://schemas.microsoft.com/office/drawing/2014/main" id="{1BAAEC3C-CB8A-4598-B3D1-9C9D060BF694}"/>
              </a:ext>
            </a:extLst>
          </p:cNvPr>
          <p:cNvSpPr>
            <a:spLocks noGrp="1"/>
          </p:cNvSpPr>
          <p:nvPr>
            <p:ph idx="1"/>
          </p:nvPr>
        </p:nvSpPr>
        <p:spPr/>
        <p:txBody>
          <a:bodyPr>
            <a:normAutofit fontScale="62500" lnSpcReduction="20000"/>
          </a:bodyPr>
          <a:lstStyle/>
          <a:p>
            <a:r>
              <a:rPr lang="it-IT" dirty="0"/>
              <a:t>Trattamento lecito:</a:t>
            </a:r>
          </a:p>
          <a:p>
            <a:pPr lvl="1"/>
            <a:r>
              <a:rPr lang="it-IT" dirty="0"/>
              <a:t>Consenso per le specifiche finalità, necessario di contratto o misure precontrattuali, obbligo legale</a:t>
            </a:r>
          </a:p>
          <a:p>
            <a:r>
              <a:rPr lang="it-IT" dirty="0"/>
              <a:t>Trattamento corretto:</a:t>
            </a:r>
          </a:p>
          <a:p>
            <a:pPr lvl="1"/>
            <a:r>
              <a:rPr lang="it-IT" dirty="0"/>
              <a:t>adeguamento se necessario</a:t>
            </a:r>
          </a:p>
          <a:p>
            <a:r>
              <a:rPr lang="it-IT" dirty="0"/>
              <a:t>Diritti dell’interessato: (art. 7)</a:t>
            </a:r>
          </a:p>
          <a:p>
            <a:pPr lvl="1"/>
            <a:r>
              <a:rPr lang="it-IT" dirty="0"/>
              <a:t>consenso o non consenso, libertà ed esplicitazione del consenso – sbilanciamento contrattuale</a:t>
            </a:r>
          </a:p>
          <a:p>
            <a:r>
              <a:rPr lang="it-IT" dirty="0"/>
              <a:t>Trasparenza: </a:t>
            </a:r>
          </a:p>
          <a:p>
            <a:pPr lvl="1"/>
            <a:r>
              <a:rPr lang="it-IT" dirty="0"/>
              <a:t>informazione e consenso</a:t>
            </a:r>
          </a:p>
          <a:p>
            <a:r>
              <a:rPr lang="it-IT" dirty="0"/>
              <a:t>Principio di necessità (adeguati pertinenti e limitati a quanto necessario): </a:t>
            </a:r>
          </a:p>
          <a:p>
            <a:pPr lvl="1"/>
            <a:r>
              <a:rPr lang="it-IT" dirty="0"/>
              <a:t>Riduzione al minimo del trattamento</a:t>
            </a:r>
          </a:p>
          <a:p>
            <a:r>
              <a:rPr lang="it-IT" dirty="0"/>
              <a:t>Sicurezza per tutta la durata del trattamento: </a:t>
            </a:r>
          </a:p>
          <a:p>
            <a:pPr lvl="1"/>
            <a:r>
              <a:rPr lang="it-IT" dirty="0"/>
              <a:t>sistemi informativi e programmi informatici configurati con una progettazione che riduca al minimo l’utilizzazione dei dati personali e dei dati identificativi, in modo da escluderne il trattamento quando le finalità perseguite nei singoli casi possono essere realizzate mediante dati anonimi od opportune modalità che permettono di identificare l’interessato solo in caso di necessità</a:t>
            </a:r>
          </a:p>
          <a:p>
            <a:pPr lvl="1"/>
            <a:r>
              <a:rPr lang="it-IT" dirty="0"/>
              <a:t>progettazione dei sistemi che fin dall’inizio siano in grado di soddisfare il principio di finalità: es. APP aziendali che prevedono registrazione e collegamenti ai social</a:t>
            </a:r>
          </a:p>
          <a:p>
            <a:pPr marL="201168" lvl="1" indent="0">
              <a:buNone/>
            </a:pPr>
            <a:r>
              <a:rPr lang="it-IT" dirty="0"/>
              <a:t> </a:t>
            </a:r>
          </a:p>
          <a:p>
            <a:endParaRPr lang="it-IT" dirty="0"/>
          </a:p>
        </p:txBody>
      </p:sp>
    </p:spTree>
    <p:extLst>
      <p:ext uri="{BB962C8B-B14F-4D97-AF65-F5344CB8AC3E}">
        <p14:creationId xmlns:p14="http://schemas.microsoft.com/office/powerpoint/2010/main" val="2368622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853867-D316-439E-BD7E-23296D11E7C0}"/>
              </a:ext>
            </a:extLst>
          </p:cNvPr>
          <p:cNvSpPr>
            <a:spLocks noGrp="1"/>
          </p:cNvSpPr>
          <p:nvPr>
            <p:ph type="title"/>
          </p:nvPr>
        </p:nvSpPr>
        <p:spPr/>
        <p:txBody>
          <a:bodyPr/>
          <a:lstStyle/>
          <a:p>
            <a:r>
              <a:rPr lang="it-IT" dirty="0"/>
              <a:t>Principi generali</a:t>
            </a:r>
          </a:p>
        </p:txBody>
      </p:sp>
      <p:sp>
        <p:nvSpPr>
          <p:cNvPr id="3" name="Segnaposto contenuto 2">
            <a:extLst>
              <a:ext uri="{FF2B5EF4-FFF2-40B4-BE49-F238E27FC236}">
                <a16:creationId xmlns:a16="http://schemas.microsoft.com/office/drawing/2014/main" id="{3B5A81AB-F541-497D-B194-CB2D91580E7F}"/>
              </a:ext>
            </a:extLst>
          </p:cNvPr>
          <p:cNvSpPr>
            <a:spLocks noGrp="1"/>
          </p:cNvSpPr>
          <p:nvPr>
            <p:ph idx="1"/>
          </p:nvPr>
        </p:nvSpPr>
        <p:spPr/>
        <p:txBody>
          <a:bodyPr>
            <a:normAutofit/>
          </a:bodyPr>
          <a:lstStyle/>
          <a:p>
            <a:pPr marL="201168" lvl="1" indent="0">
              <a:buNone/>
            </a:pPr>
            <a:endParaRPr lang="it-IT" sz="2400" dirty="0"/>
          </a:p>
          <a:p>
            <a:pPr marL="201168" lvl="1" indent="0">
              <a:buNone/>
            </a:pPr>
            <a:r>
              <a:rPr lang="it-IT" sz="2400" dirty="0"/>
              <a:t>Privacy by Design: </a:t>
            </a:r>
          </a:p>
          <a:p>
            <a:pPr lvl="1"/>
            <a:r>
              <a:rPr lang="it-IT" dirty="0"/>
              <a:t>prevede l’adozione delle misure tecniche e organizzative sia al momento della progettazione sia in fase di trattamento</a:t>
            </a:r>
          </a:p>
          <a:p>
            <a:pPr marL="201168" lvl="1" indent="0">
              <a:buNone/>
            </a:pPr>
            <a:endParaRPr lang="it-IT" dirty="0"/>
          </a:p>
          <a:p>
            <a:pPr marL="201168" lvl="1" indent="0">
              <a:buNone/>
            </a:pPr>
            <a:r>
              <a:rPr lang="it-IT" sz="2400" dirty="0"/>
              <a:t>Privacy by Default:</a:t>
            </a:r>
          </a:p>
          <a:p>
            <a:pPr lvl="1"/>
            <a:r>
              <a:rPr lang="it-IT" dirty="0"/>
              <a:t>rispetta il Principio di Necessità. I dati vengono trattati solo per gli scopi previsti e per il periodo strettamente necessario allo scopo</a:t>
            </a:r>
          </a:p>
          <a:p>
            <a:endParaRPr lang="it-IT" dirty="0"/>
          </a:p>
          <a:p>
            <a:r>
              <a:rPr lang="it-IT" dirty="0"/>
              <a:t>Bilanciamento tra i trattamenti e i costi</a:t>
            </a:r>
          </a:p>
        </p:txBody>
      </p:sp>
    </p:spTree>
    <p:extLst>
      <p:ext uri="{BB962C8B-B14F-4D97-AF65-F5344CB8AC3E}">
        <p14:creationId xmlns:p14="http://schemas.microsoft.com/office/powerpoint/2010/main" val="759471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1B2D6E-57A5-445B-9481-5FEC12D7F581}"/>
              </a:ext>
            </a:extLst>
          </p:cNvPr>
          <p:cNvSpPr>
            <a:spLocks noGrp="1"/>
          </p:cNvSpPr>
          <p:nvPr>
            <p:ph type="title"/>
          </p:nvPr>
        </p:nvSpPr>
        <p:spPr/>
        <p:txBody>
          <a:bodyPr/>
          <a:lstStyle/>
          <a:p>
            <a:r>
              <a:rPr lang="it-IT" dirty="0"/>
              <a:t>Misure di sicurezza TU</a:t>
            </a:r>
          </a:p>
        </p:txBody>
      </p:sp>
      <p:sp>
        <p:nvSpPr>
          <p:cNvPr id="3" name="Segnaposto contenuto 2">
            <a:extLst>
              <a:ext uri="{FF2B5EF4-FFF2-40B4-BE49-F238E27FC236}">
                <a16:creationId xmlns:a16="http://schemas.microsoft.com/office/drawing/2014/main" id="{ACED6023-8157-481E-BB95-A6C62657C893}"/>
              </a:ext>
            </a:extLst>
          </p:cNvPr>
          <p:cNvSpPr>
            <a:spLocks noGrp="1"/>
          </p:cNvSpPr>
          <p:nvPr>
            <p:ph idx="1"/>
          </p:nvPr>
        </p:nvSpPr>
        <p:spPr/>
        <p:txBody>
          <a:bodyPr>
            <a:normAutofit fontScale="85000" lnSpcReduction="20000"/>
          </a:bodyPr>
          <a:lstStyle/>
          <a:p>
            <a:r>
              <a:rPr lang="it-IT" dirty="0"/>
              <a:t>Misure fisiche:</a:t>
            </a:r>
          </a:p>
          <a:p>
            <a:pPr lvl="1"/>
            <a:r>
              <a:rPr lang="it-IT" dirty="0"/>
              <a:t>es. allarmi, vigilanza, sbarre, chiavi, controllo accessi;</a:t>
            </a:r>
          </a:p>
          <a:p>
            <a:r>
              <a:rPr lang="it-IT" dirty="0"/>
              <a:t> </a:t>
            </a:r>
          </a:p>
          <a:p>
            <a:r>
              <a:rPr lang="it-IT" dirty="0"/>
              <a:t>Misure logiche:</a:t>
            </a:r>
          </a:p>
          <a:p>
            <a:pPr lvl="1"/>
            <a:r>
              <a:rPr lang="it-IT" dirty="0"/>
              <a:t>es. definizione di procedure di trattamento diversificato a seconda delle modalità di trattamento del dato trattato; accesso controllato al dato tramite procedure di autorizzazione;</a:t>
            </a:r>
          </a:p>
          <a:p>
            <a:r>
              <a:rPr lang="it-IT" dirty="0"/>
              <a:t> </a:t>
            </a:r>
          </a:p>
          <a:p>
            <a:r>
              <a:rPr lang="it-IT" dirty="0"/>
              <a:t>Misure organizzative:</a:t>
            </a:r>
          </a:p>
          <a:p>
            <a:pPr lvl="1"/>
            <a:r>
              <a:rPr lang="it-IT" dirty="0"/>
              <a:t>individuazione dei soggetti preposti al trattamento; definizione delle procedure; istruzioni e aggiornamenti; corsi di formazione.</a:t>
            </a:r>
          </a:p>
          <a:p>
            <a:pPr lvl="1"/>
            <a:endParaRPr lang="it-IT" dirty="0"/>
          </a:p>
          <a:p>
            <a:r>
              <a:rPr lang="it-IT" dirty="0"/>
              <a:t>Disciplinare tecnico?</a:t>
            </a:r>
          </a:p>
          <a:p>
            <a:pPr lvl="1"/>
            <a:r>
              <a:rPr lang="it-IT" dirty="0"/>
              <a:t>art. 88 GDPR «gli Stati membri possono prevedere con legge o tramite contratti collettivi, norme s nell’ambito dei rapporti di lavoro specifiche per assicurare la protezione dei diritti e delle libertà con riguardo al trattamento  dei dati personali dei dipendenti»</a:t>
            </a:r>
          </a:p>
          <a:p>
            <a:endParaRPr lang="it-IT" dirty="0"/>
          </a:p>
        </p:txBody>
      </p:sp>
    </p:spTree>
    <p:extLst>
      <p:ext uri="{BB962C8B-B14F-4D97-AF65-F5344CB8AC3E}">
        <p14:creationId xmlns:p14="http://schemas.microsoft.com/office/powerpoint/2010/main" val="3007922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0F0147-4B26-41F4-A7C0-99DEEE3D96B4}"/>
              </a:ext>
            </a:extLst>
          </p:cNvPr>
          <p:cNvSpPr>
            <a:spLocks noGrp="1"/>
          </p:cNvSpPr>
          <p:nvPr>
            <p:ph type="title"/>
          </p:nvPr>
        </p:nvSpPr>
        <p:spPr/>
        <p:txBody>
          <a:bodyPr/>
          <a:lstStyle/>
          <a:p>
            <a:r>
              <a:rPr lang="it-IT" dirty="0"/>
              <a:t>Organigramma </a:t>
            </a:r>
          </a:p>
        </p:txBody>
      </p:sp>
      <p:sp>
        <p:nvSpPr>
          <p:cNvPr id="3" name="Segnaposto contenuto 2">
            <a:extLst>
              <a:ext uri="{FF2B5EF4-FFF2-40B4-BE49-F238E27FC236}">
                <a16:creationId xmlns:a16="http://schemas.microsoft.com/office/drawing/2014/main" id="{E9C9E699-3232-4373-9A72-B3A097EA059D}"/>
              </a:ext>
            </a:extLst>
          </p:cNvPr>
          <p:cNvSpPr>
            <a:spLocks noGrp="1"/>
          </p:cNvSpPr>
          <p:nvPr>
            <p:ph idx="1"/>
          </p:nvPr>
        </p:nvSpPr>
        <p:spPr/>
        <p:txBody>
          <a:bodyPr>
            <a:normAutofit/>
          </a:bodyPr>
          <a:lstStyle/>
          <a:p>
            <a:pPr lvl="1"/>
            <a:r>
              <a:rPr lang="it-IT" dirty="0"/>
              <a:t>Individuazione dei ruoli</a:t>
            </a:r>
          </a:p>
          <a:p>
            <a:pPr lvl="1"/>
            <a:r>
              <a:rPr lang="it-IT" dirty="0"/>
              <a:t>Problematiche </a:t>
            </a:r>
            <a:r>
              <a:rPr lang="it-IT" dirty="0" err="1"/>
              <a:t>giuslavoristiche</a:t>
            </a:r>
            <a:r>
              <a:rPr lang="it-IT" dirty="0"/>
              <a:t>:</a:t>
            </a:r>
          </a:p>
          <a:p>
            <a:pPr lvl="2"/>
            <a:r>
              <a:rPr lang="it-IT" dirty="0"/>
              <a:t>Mansioni </a:t>
            </a:r>
          </a:p>
          <a:p>
            <a:pPr lvl="2"/>
            <a:r>
              <a:rPr lang="it-IT" dirty="0"/>
              <a:t>Inquadramenti</a:t>
            </a:r>
          </a:p>
          <a:p>
            <a:pPr lvl="2"/>
            <a:r>
              <a:rPr lang="it-IT" dirty="0"/>
              <a:t>Retribuzione </a:t>
            </a:r>
          </a:p>
          <a:p>
            <a:pPr lvl="2"/>
            <a:r>
              <a:rPr lang="it-IT" dirty="0"/>
              <a:t>Istruzioni </a:t>
            </a:r>
          </a:p>
          <a:p>
            <a:pPr lvl="2"/>
            <a:r>
              <a:rPr lang="it-IT" dirty="0"/>
              <a:t>Formazione </a:t>
            </a:r>
          </a:p>
          <a:p>
            <a:pPr lvl="2"/>
            <a:r>
              <a:rPr lang="it-IT" dirty="0"/>
              <a:t>Procedure </a:t>
            </a:r>
          </a:p>
        </p:txBody>
      </p:sp>
    </p:spTree>
    <p:extLst>
      <p:ext uri="{BB962C8B-B14F-4D97-AF65-F5344CB8AC3E}">
        <p14:creationId xmlns:p14="http://schemas.microsoft.com/office/powerpoint/2010/main" val="3358381168"/>
      </p:ext>
    </p:extLst>
  </p:cSld>
  <p:clrMapOvr>
    <a:masterClrMapping/>
  </p:clrMapOvr>
</p:sld>
</file>

<file path=ppt/theme/theme1.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1579</TotalTime>
  <Words>3989</Words>
  <Application>Microsoft Office PowerPoint</Application>
  <PresentationFormat>Widescreen</PresentationFormat>
  <Paragraphs>434</Paragraphs>
  <Slides>47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47</vt:i4>
      </vt:variant>
    </vt:vector>
  </HeadingPairs>
  <TitlesOfParts>
    <vt:vector size="52" baseType="lpstr">
      <vt:lpstr>Arial</vt:lpstr>
      <vt:lpstr>Calibri</vt:lpstr>
      <vt:lpstr>Calibri Light</vt:lpstr>
      <vt:lpstr>Times New Roman</vt:lpstr>
      <vt:lpstr>Retrospettivo</vt:lpstr>
      <vt:lpstr> I dati dei lavoratori:  tipologia, modalità di trattamento,  procedure gestionali e strumenti a tutela   Monza, 16 marzo 2018      </vt:lpstr>
      <vt:lpstr>Impatti privacy sul lavoro</vt:lpstr>
      <vt:lpstr>Cause di vulnerabilità</vt:lpstr>
      <vt:lpstr>Esempi</vt:lpstr>
      <vt:lpstr>Attività preliminari da effettuare</vt:lpstr>
      <vt:lpstr>Principi generali art. 5, 6 e 7 GDPR</vt:lpstr>
      <vt:lpstr>Principi generali</vt:lpstr>
      <vt:lpstr>Misure di sicurezza TU</vt:lpstr>
      <vt:lpstr>Organigramma </vt:lpstr>
      <vt:lpstr>Politica privacy</vt:lpstr>
      <vt:lpstr>Art. 7 Stat. Lav. – Policy e procedure?</vt:lpstr>
      <vt:lpstr>Cartaceo</vt:lpstr>
      <vt:lpstr>Informatico</vt:lpstr>
      <vt:lpstr>Prima e dopo</vt:lpstr>
      <vt:lpstr>Dati sensibili / non trattabili salvo …</vt:lpstr>
      <vt:lpstr>Dati giudiziari / non trattabili salvo …</vt:lpstr>
      <vt:lpstr>Dati giudiziari / non trattabili salvo …</vt:lpstr>
      <vt:lpstr>Quali sono i dati dei lavoratori?</vt:lpstr>
      <vt:lpstr>Quali sono i dati dei lavoratori?</vt:lpstr>
      <vt:lpstr>Quali sono i dati dei lavoratori?</vt:lpstr>
      <vt:lpstr>Quali sono i dati dei lavoratori? - segue</vt:lpstr>
      <vt:lpstr>Particolarità</vt:lpstr>
      <vt:lpstr> Particolarità – segue</vt:lpstr>
      <vt:lpstr>Consenso al trattamento</vt:lpstr>
      <vt:lpstr>Informativa </vt:lpstr>
      <vt:lpstr>Casistiche</vt:lpstr>
      <vt:lpstr>CV</vt:lpstr>
      <vt:lpstr>CV - segue</vt:lpstr>
      <vt:lpstr>CV - segue</vt:lpstr>
      <vt:lpstr>       Controlli a distanza Quei poteri di vigilanza, esercitati dal datore di lavoro mediante strumenti posti in posizioni geograficamente diverse ed in periodi successivi rispetti al tempo e luogo in cui viene eseguita la prestazione lavorativa</vt:lpstr>
      <vt:lpstr>Controlli a distanza- segue</vt:lpstr>
      <vt:lpstr>Controlli a distanza - segue</vt:lpstr>
      <vt:lpstr>Controlli consentiti</vt:lpstr>
      <vt:lpstr>Videosorveglianza</vt:lpstr>
      <vt:lpstr>GPS</vt:lpstr>
      <vt:lpstr>GPS</vt:lpstr>
      <vt:lpstr>Geolocalizzazione indiretta</vt:lpstr>
      <vt:lpstr>SIM aziendali</vt:lpstr>
      <vt:lpstr>SIM aziendali</vt:lpstr>
      <vt:lpstr>Sistemi biometrici</vt:lpstr>
      <vt:lpstr>Appalti endo-aziendali</vt:lpstr>
      <vt:lpstr>Durata del trattamento</vt:lpstr>
      <vt:lpstr>segue</vt:lpstr>
      <vt:lpstr>Esercizio dei diritti di cancellazione dati</vt:lpstr>
      <vt:lpstr>Autorità di controllo</vt:lpstr>
      <vt:lpstr>Procedure a tutela</vt:lpstr>
      <vt:lpstr>Grazie dell’attenzione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dati dei lavoratori:  tipologia, modalità di trattamento,  procedure gestionali e strumenti a tutela</dc:title>
  <dc:creator>Barbara Masserelli</dc:creator>
  <cp:lastModifiedBy>Barbara Masserelli</cp:lastModifiedBy>
  <cp:revision>100</cp:revision>
  <cp:lastPrinted>2018-03-15T10:24:09Z</cp:lastPrinted>
  <dcterms:created xsi:type="dcterms:W3CDTF">2018-03-02T08:27:03Z</dcterms:created>
  <dcterms:modified xsi:type="dcterms:W3CDTF">2018-03-15T15:14:47Z</dcterms:modified>
</cp:coreProperties>
</file>